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6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7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0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3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6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31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48"/>
  </p:notesMasterIdLst>
  <p:handoutMasterIdLst>
    <p:handoutMasterId r:id="rId49"/>
  </p:handoutMasterIdLst>
  <p:sldIdLst>
    <p:sldId id="256" r:id="rId5"/>
    <p:sldId id="362" r:id="rId6"/>
    <p:sldId id="370" r:id="rId7"/>
    <p:sldId id="371" r:id="rId8"/>
    <p:sldId id="372" r:id="rId9"/>
    <p:sldId id="373" r:id="rId10"/>
    <p:sldId id="374" r:id="rId11"/>
    <p:sldId id="348" r:id="rId12"/>
    <p:sldId id="322" r:id="rId13"/>
    <p:sldId id="354" r:id="rId14"/>
    <p:sldId id="295" r:id="rId15"/>
    <p:sldId id="342" r:id="rId16"/>
    <p:sldId id="324" r:id="rId17"/>
    <p:sldId id="343" r:id="rId18"/>
    <p:sldId id="363" r:id="rId19"/>
    <p:sldId id="355" r:id="rId20"/>
    <p:sldId id="325" r:id="rId21"/>
    <p:sldId id="361" r:id="rId22"/>
    <p:sldId id="327" r:id="rId23"/>
    <p:sldId id="328" r:id="rId24"/>
    <p:sldId id="344" r:id="rId25"/>
    <p:sldId id="345" r:id="rId26"/>
    <p:sldId id="369" r:id="rId27"/>
    <p:sldId id="356" r:id="rId28"/>
    <p:sldId id="314" r:id="rId29"/>
    <p:sldId id="331" r:id="rId30"/>
    <p:sldId id="357" r:id="rId31"/>
    <p:sldId id="332" r:id="rId32"/>
    <p:sldId id="364" r:id="rId33"/>
    <p:sldId id="333" r:id="rId34"/>
    <p:sldId id="365" r:id="rId35"/>
    <p:sldId id="358" r:id="rId36"/>
    <p:sldId id="334" r:id="rId37"/>
    <p:sldId id="346" r:id="rId38"/>
    <p:sldId id="366" r:id="rId39"/>
    <p:sldId id="359" r:id="rId40"/>
    <p:sldId id="335" r:id="rId41"/>
    <p:sldId id="367" r:id="rId42"/>
    <p:sldId id="360" r:id="rId43"/>
    <p:sldId id="336" r:id="rId44"/>
    <p:sldId id="347" r:id="rId45"/>
    <p:sldId id="368" r:id="rId46"/>
    <p:sldId id="282" r:id="rId47"/>
  </p:sldIdLst>
  <p:sldSz cx="12192000" cy="6858000"/>
  <p:notesSz cx="6858000" cy="9296400"/>
  <p:custDataLst>
    <p:tags r:id="rId5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DDF3FF"/>
    <a:srgbClr val="D7C0F8"/>
    <a:srgbClr val="FFFF00"/>
    <a:srgbClr val="006600"/>
    <a:srgbClr val="006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562" autoAdjust="0"/>
  </p:normalViewPr>
  <p:slideViewPr>
    <p:cSldViewPr snapToGrid="0">
      <p:cViewPr varScale="1">
        <p:scale>
          <a:sx n="87" d="100"/>
          <a:sy n="87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tags" Target="tags/tag1.xml"/><Relationship Id="rId55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sie McCarragher" userId="S::susan.mccarragher@icalliances.org::894bb4b8-6c4f-46ad-9618-1069d3bf850a" providerId="AD" clId="Web-{AE075235-5BD2-A6EE-F4DD-09A44066FDB3}"/>
    <pc:docChg chg="modSld">
      <pc:chgData name="Susie McCarragher" userId="S::susan.mccarragher@icalliances.org::894bb4b8-6c4f-46ad-9618-1069d3bf850a" providerId="AD" clId="Web-{AE075235-5BD2-A6EE-F4DD-09A44066FDB3}" dt="2026-04-07T13:46:58.857" v="2" actId="20577"/>
      <pc:docMkLst>
        <pc:docMk/>
      </pc:docMkLst>
      <pc:sldChg chg="modSp">
        <pc:chgData name="Susie McCarragher" userId="S::susan.mccarragher@icalliances.org::894bb4b8-6c4f-46ad-9618-1069d3bf850a" providerId="AD" clId="Web-{AE075235-5BD2-A6EE-F4DD-09A44066FDB3}" dt="2026-04-07T13:46:33.715" v="1" actId="20577"/>
        <pc:sldMkLst>
          <pc:docMk/>
          <pc:sldMk cId="1099677468" sldId="371"/>
        </pc:sldMkLst>
        <pc:spChg chg="mod">
          <ac:chgData name="Susie McCarragher" userId="S::susan.mccarragher@icalliances.org::894bb4b8-6c4f-46ad-9618-1069d3bf850a" providerId="AD" clId="Web-{AE075235-5BD2-A6EE-F4DD-09A44066FDB3}" dt="2026-04-07T13:46:33.715" v="1" actId="20577"/>
          <ac:spMkLst>
            <pc:docMk/>
            <pc:sldMk cId="1099677468" sldId="371"/>
            <ac:spMk id="3" creationId="{C6A69392-324B-69C0-FACE-2688A041F528}"/>
          </ac:spMkLst>
        </pc:spChg>
      </pc:sldChg>
      <pc:sldChg chg="modSp">
        <pc:chgData name="Susie McCarragher" userId="S::susan.mccarragher@icalliances.org::894bb4b8-6c4f-46ad-9618-1069d3bf850a" providerId="AD" clId="Web-{AE075235-5BD2-A6EE-F4DD-09A44066FDB3}" dt="2026-04-07T13:46:58.857" v="2" actId="20577"/>
        <pc:sldMkLst>
          <pc:docMk/>
          <pc:sldMk cId="3074535472" sldId="372"/>
        </pc:sldMkLst>
        <pc:spChg chg="mod">
          <ac:chgData name="Susie McCarragher" userId="S::susan.mccarragher@icalliances.org::894bb4b8-6c4f-46ad-9618-1069d3bf850a" providerId="AD" clId="Web-{AE075235-5BD2-A6EE-F4DD-09A44066FDB3}" dt="2026-04-07T13:46:58.857" v="2" actId="20577"/>
          <ac:spMkLst>
            <pc:docMk/>
            <pc:sldMk cId="3074535472" sldId="372"/>
            <ac:spMk id="3" creationId="{610AEE52-2498-8803-D9F3-AF3188D7CF45}"/>
          </ac:spMkLst>
        </pc:spChg>
      </pc:sldChg>
    </pc:docChg>
  </pc:docChgLst>
  <pc:docChgLst>
    <pc:chgData name="Susie McCarragher" userId="894bb4b8-6c4f-46ad-9618-1069d3bf850a" providerId="ADAL" clId="{B286513B-5FD8-457F-9235-1F8012266FEB}"/>
    <pc:docChg chg="custSel addSld modSld sldOrd">
      <pc:chgData name="Susie McCarragher" userId="894bb4b8-6c4f-46ad-9618-1069d3bf850a" providerId="ADAL" clId="{B286513B-5FD8-457F-9235-1F8012266FEB}" dt="2026-04-22T13:08:13.233" v="619" actId="34476"/>
      <pc:docMkLst>
        <pc:docMk/>
      </pc:docMkLst>
      <pc:sldChg chg="modSp mod">
        <pc:chgData name="Susie McCarragher" userId="894bb4b8-6c4f-46ad-9618-1069d3bf850a" providerId="ADAL" clId="{B286513B-5FD8-457F-9235-1F8012266FEB}" dt="2026-04-22T13:02:16.521" v="580" actId="20577"/>
        <pc:sldMkLst>
          <pc:docMk/>
          <pc:sldMk cId="2796033837" sldId="348"/>
        </pc:sldMkLst>
        <pc:spChg chg="mod">
          <ac:chgData name="Susie McCarragher" userId="894bb4b8-6c4f-46ad-9618-1069d3bf850a" providerId="ADAL" clId="{B286513B-5FD8-457F-9235-1F8012266FEB}" dt="2026-04-22T13:02:16.521" v="580" actId="20577"/>
          <ac:spMkLst>
            <pc:docMk/>
            <pc:sldMk cId="2796033837" sldId="348"/>
            <ac:spMk id="3" creationId="{27A97197-C0CB-2F91-1397-F53EC571F96D}"/>
          </ac:spMkLst>
        </pc:spChg>
      </pc:sldChg>
      <pc:sldChg chg="modSp mod">
        <pc:chgData name="Susie McCarragher" userId="894bb4b8-6c4f-46ad-9618-1069d3bf850a" providerId="ADAL" clId="{B286513B-5FD8-457F-9235-1F8012266FEB}" dt="2026-04-22T13:05:24.807" v="590" actId="20577"/>
        <pc:sldMkLst>
          <pc:docMk/>
          <pc:sldMk cId="983486007" sldId="356"/>
        </pc:sldMkLst>
        <pc:spChg chg="mod">
          <ac:chgData name="Susie McCarragher" userId="894bb4b8-6c4f-46ad-9618-1069d3bf850a" providerId="ADAL" clId="{B286513B-5FD8-457F-9235-1F8012266FEB}" dt="2026-04-22T13:05:24.807" v="590" actId="20577"/>
          <ac:spMkLst>
            <pc:docMk/>
            <pc:sldMk cId="983486007" sldId="356"/>
            <ac:spMk id="3" creationId="{27A97197-C0CB-2F91-1397-F53EC571F96D}"/>
          </ac:spMkLst>
        </pc:spChg>
      </pc:sldChg>
      <pc:sldChg chg="modSp mod">
        <pc:chgData name="Susie McCarragher" userId="894bb4b8-6c4f-46ad-9618-1069d3bf850a" providerId="ADAL" clId="{B286513B-5FD8-457F-9235-1F8012266FEB}" dt="2026-04-22T13:06:04.293" v="602" actId="20577"/>
        <pc:sldMkLst>
          <pc:docMk/>
          <pc:sldMk cId="2149278817" sldId="357"/>
        </pc:sldMkLst>
        <pc:spChg chg="mod">
          <ac:chgData name="Susie McCarragher" userId="894bb4b8-6c4f-46ad-9618-1069d3bf850a" providerId="ADAL" clId="{B286513B-5FD8-457F-9235-1F8012266FEB}" dt="2026-04-22T13:06:04.293" v="602" actId="20577"/>
          <ac:spMkLst>
            <pc:docMk/>
            <pc:sldMk cId="2149278817" sldId="357"/>
            <ac:spMk id="3" creationId="{27A97197-C0CB-2F91-1397-F53EC571F96D}"/>
          </ac:spMkLst>
        </pc:spChg>
      </pc:sldChg>
      <pc:sldChg chg="modSp mod">
        <pc:chgData name="Susie McCarragher" userId="894bb4b8-6c4f-46ad-9618-1069d3bf850a" providerId="ADAL" clId="{B286513B-5FD8-457F-9235-1F8012266FEB}" dt="2026-04-22T13:06:54.605" v="608" actId="20577"/>
        <pc:sldMkLst>
          <pc:docMk/>
          <pc:sldMk cId="4065172724" sldId="358"/>
        </pc:sldMkLst>
        <pc:spChg chg="mod">
          <ac:chgData name="Susie McCarragher" userId="894bb4b8-6c4f-46ad-9618-1069d3bf850a" providerId="ADAL" clId="{B286513B-5FD8-457F-9235-1F8012266FEB}" dt="2026-04-22T13:06:54.605" v="608" actId="20577"/>
          <ac:spMkLst>
            <pc:docMk/>
            <pc:sldMk cId="4065172724" sldId="358"/>
            <ac:spMk id="3" creationId="{27A97197-C0CB-2F91-1397-F53EC571F96D}"/>
          </ac:spMkLst>
        </pc:spChg>
      </pc:sldChg>
      <pc:sldChg chg="modSp mod">
        <pc:chgData name="Susie McCarragher" userId="894bb4b8-6c4f-46ad-9618-1069d3bf850a" providerId="ADAL" clId="{B286513B-5FD8-457F-9235-1F8012266FEB}" dt="2026-04-22T13:07:29.547" v="613" actId="20577"/>
        <pc:sldMkLst>
          <pc:docMk/>
          <pc:sldMk cId="129981498" sldId="359"/>
        </pc:sldMkLst>
        <pc:spChg chg="mod">
          <ac:chgData name="Susie McCarragher" userId="894bb4b8-6c4f-46ad-9618-1069d3bf850a" providerId="ADAL" clId="{B286513B-5FD8-457F-9235-1F8012266FEB}" dt="2026-04-22T13:07:29.547" v="613" actId="20577"/>
          <ac:spMkLst>
            <pc:docMk/>
            <pc:sldMk cId="129981498" sldId="359"/>
            <ac:spMk id="3" creationId="{27A97197-C0CB-2F91-1397-F53EC571F96D}"/>
          </ac:spMkLst>
        </pc:spChg>
      </pc:sldChg>
      <pc:sldChg chg="modSp mod">
        <pc:chgData name="Susie McCarragher" userId="894bb4b8-6c4f-46ad-9618-1069d3bf850a" providerId="ADAL" clId="{B286513B-5FD8-457F-9235-1F8012266FEB}" dt="2026-04-22T13:07:54.389" v="618" actId="20577"/>
        <pc:sldMkLst>
          <pc:docMk/>
          <pc:sldMk cId="44267822" sldId="360"/>
        </pc:sldMkLst>
        <pc:spChg chg="mod">
          <ac:chgData name="Susie McCarragher" userId="894bb4b8-6c4f-46ad-9618-1069d3bf850a" providerId="ADAL" clId="{B286513B-5FD8-457F-9235-1F8012266FEB}" dt="2026-04-22T13:07:54.389" v="618" actId="20577"/>
          <ac:spMkLst>
            <pc:docMk/>
            <pc:sldMk cId="44267822" sldId="360"/>
            <ac:spMk id="3" creationId="{27A97197-C0CB-2F91-1397-F53EC571F96D}"/>
          </ac:spMkLst>
        </pc:spChg>
      </pc:sldChg>
      <pc:sldChg chg="mod">
        <pc:chgData name="Susie McCarragher" userId="894bb4b8-6c4f-46ad-9618-1069d3bf850a" providerId="ADAL" clId="{B286513B-5FD8-457F-9235-1F8012266FEB}" dt="2026-04-22T13:04:10.668" v="585" actId="27918"/>
        <pc:sldMkLst>
          <pc:docMk/>
          <pc:sldMk cId="2027639839" sldId="361"/>
        </pc:sldMkLst>
      </pc:sldChg>
      <pc:sldChg chg="mod modShow">
        <pc:chgData name="Susie McCarragher" userId="894bb4b8-6c4f-46ad-9618-1069d3bf850a" providerId="ADAL" clId="{B286513B-5FD8-457F-9235-1F8012266FEB}" dt="2026-04-22T13:02:46.614" v="581" actId="34476"/>
        <pc:sldMkLst>
          <pc:docMk/>
          <pc:sldMk cId="1338241384" sldId="363"/>
        </pc:sldMkLst>
      </pc:sldChg>
      <pc:sldChg chg="mod modShow">
        <pc:chgData name="Susie McCarragher" userId="894bb4b8-6c4f-46ad-9618-1069d3bf850a" providerId="ADAL" clId="{B286513B-5FD8-457F-9235-1F8012266FEB}" dt="2026-04-22T13:06:18.472" v="603" actId="34476"/>
        <pc:sldMkLst>
          <pc:docMk/>
          <pc:sldMk cId="4040398363" sldId="364"/>
        </pc:sldMkLst>
      </pc:sldChg>
      <pc:sldChg chg="mod modShow">
        <pc:chgData name="Susie McCarragher" userId="894bb4b8-6c4f-46ad-9618-1069d3bf850a" providerId="ADAL" clId="{B286513B-5FD8-457F-9235-1F8012266FEB}" dt="2026-04-22T13:06:31.429" v="604" actId="34476"/>
        <pc:sldMkLst>
          <pc:docMk/>
          <pc:sldMk cId="1875049631" sldId="365"/>
        </pc:sldMkLst>
      </pc:sldChg>
      <pc:sldChg chg="mod modShow">
        <pc:chgData name="Susie McCarragher" userId="894bb4b8-6c4f-46ad-9618-1069d3bf850a" providerId="ADAL" clId="{B286513B-5FD8-457F-9235-1F8012266FEB}" dt="2026-04-22T13:07:15.803" v="609" actId="34476"/>
        <pc:sldMkLst>
          <pc:docMk/>
          <pc:sldMk cId="2515773987" sldId="366"/>
        </pc:sldMkLst>
      </pc:sldChg>
      <pc:sldChg chg="mod modShow">
        <pc:chgData name="Susie McCarragher" userId="894bb4b8-6c4f-46ad-9618-1069d3bf850a" providerId="ADAL" clId="{B286513B-5FD8-457F-9235-1F8012266FEB}" dt="2026-04-22T13:07:40.600" v="614" actId="34476"/>
        <pc:sldMkLst>
          <pc:docMk/>
          <pc:sldMk cId="546078086" sldId="367"/>
        </pc:sldMkLst>
      </pc:sldChg>
      <pc:sldChg chg="mod modShow">
        <pc:chgData name="Susie McCarragher" userId="894bb4b8-6c4f-46ad-9618-1069d3bf850a" providerId="ADAL" clId="{B286513B-5FD8-457F-9235-1F8012266FEB}" dt="2026-04-22T13:08:13.233" v="619" actId="34476"/>
        <pc:sldMkLst>
          <pc:docMk/>
          <pc:sldMk cId="4276082071" sldId="368"/>
        </pc:sldMkLst>
      </pc:sldChg>
      <pc:sldChg chg="mod modShow">
        <pc:chgData name="Susie McCarragher" userId="894bb4b8-6c4f-46ad-9618-1069d3bf850a" providerId="ADAL" clId="{B286513B-5FD8-457F-9235-1F8012266FEB}" dt="2026-04-22T13:04:39.627" v="586" actId="34476"/>
        <pc:sldMkLst>
          <pc:docMk/>
          <pc:sldMk cId="670845978" sldId="369"/>
        </pc:sldMkLst>
      </pc:sldChg>
      <pc:sldChg chg="modSp add mod">
        <pc:chgData name="Susie McCarragher" userId="894bb4b8-6c4f-46ad-9618-1069d3bf850a" providerId="ADAL" clId="{B286513B-5FD8-457F-9235-1F8012266FEB}" dt="2026-04-22T13:00:52.576" v="567" actId="207"/>
        <pc:sldMkLst>
          <pc:docMk/>
          <pc:sldMk cId="1099677468" sldId="371"/>
        </pc:sldMkLst>
        <pc:spChg chg="mod">
          <ac:chgData name="Susie McCarragher" userId="894bb4b8-6c4f-46ad-9618-1069d3bf850a" providerId="ADAL" clId="{B286513B-5FD8-457F-9235-1F8012266FEB}" dt="2026-04-22T13:00:52.576" v="567" actId="207"/>
          <ac:spMkLst>
            <pc:docMk/>
            <pc:sldMk cId="1099677468" sldId="371"/>
            <ac:spMk id="3" creationId="{C6A69392-324B-69C0-FACE-2688A041F528}"/>
          </ac:spMkLst>
        </pc:spChg>
      </pc:sldChg>
      <pc:sldChg chg="modSp mod">
        <pc:chgData name="Susie McCarragher" userId="894bb4b8-6c4f-46ad-9618-1069d3bf850a" providerId="ADAL" clId="{B286513B-5FD8-457F-9235-1F8012266FEB}" dt="2026-04-22T13:01:40.888" v="571" actId="207"/>
        <pc:sldMkLst>
          <pc:docMk/>
          <pc:sldMk cId="3789076407" sldId="373"/>
        </pc:sldMkLst>
        <pc:spChg chg="mod">
          <ac:chgData name="Susie McCarragher" userId="894bb4b8-6c4f-46ad-9618-1069d3bf850a" providerId="ADAL" clId="{B286513B-5FD8-457F-9235-1F8012266FEB}" dt="2026-04-22T13:01:36.096" v="569" actId="207"/>
          <ac:spMkLst>
            <pc:docMk/>
            <pc:sldMk cId="3789076407" sldId="373"/>
            <ac:spMk id="9" creationId="{12F6C9FD-5CEB-635A-D04B-1C0EB182D8DD}"/>
          </ac:spMkLst>
        </pc:spChg>
        <pc:spChg chg="mod">
          <ac:chgData name="Susie McCarragher" userId="894bb4b8-6c4f-46ad-9618-1069d3bf850a" providerId="ADAL" clId="{B286513B-5FD8-457F-9235-1F8012266FEB}" dt="2026-04-22T13:01:40.888" v="571" actId="207"/>
          <ac:spMkLst>
            <pc:docMk/>
            <pc:sldMk cId="3789076407" sldId="373"/>
            <ac:spMk id="12" creationId="{14AC9BA2-4756-D618-2954-2ADC48878974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Average and</a:t>
            </a:r>
            <a:r>
              <a:rPr lang="en-US" baseline="0"/>
              <a:t> Median Days Homeless According to Days Enrolled in ES and SH</a:t>
            </a:r>
            <a:endParaRPr lang="en-US"/>
          </a:p>
        </c:rich>
      </c:tx>
      <c:layout>
        <c:manualLayout>
          <c:xMode val="edge"/>
          <c:yMode val="edge"/>
          <c:x val="0.1108964646464646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2858009226119461E-2"/>
          <c:y val="5.7234685559679505E-2"/>
          <c:w val="0.93325310188499166"/>
          <c:h val="0.78235435672413201"/>
        </c:manualLayout>
      </c:layout>
      <c:barChart>
        <c:barDir val="col"/>
        <c:grouping val="clustered"/>
        <c:varyColors val="0"/>
        <c:ser>
          <c:idx val="3"/>
          <c:order val="2"/>
          <c:tx>
            <c:strRef>
              <c:f>Sheet1!$D$1</c:f>
              <c:strCache>
                <c:ptCount val="1"/>
                <c:pt idx="0">
                  <c:v>Universe (ES, SH)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FY 2024</c:v>
                </c:pt>
                <c:pt idx="4">
                  <c:v>FY 2025</c:v>
                </c:pt>
              </c:strCache>
            </c:strRef>
          </c:cat>
          <c:val>
            <c:numRef>
              <c:f>Sheet1!$D$5:$D$9</c:f>
              <c:numCache>
                <c:formatCode>General</c:formatCode>
                <c:ptCount val="5"/>
                <c:pt idx="0">
                  <c:v>4489</c:v>
                </c:pt>
                <c:pt idx="1">
                  <c:v>5015</c:v>
                </c:pt>
                <c:pt idx="2">
                  <c:v>5388</c:v>
                </c:pt>
                <c:pt idx="3">
                  <c:v>4432</c:v>
                </c:pt>
                <c:pt idx="4">
                  <c:v>4354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E5-46E1-88AD-3B0107E3A534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52223648"/>
        <c:axId val="352224040"/>
      </c:barChar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Average Days (ES, SH)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accent2">
                    <a:lumMod val="60000"/>
                    <a:lumOff val="4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FY 2024</c:v>
                </c:pt>
                <c:pt idx="4">
                  <c:v>FY 2025</c:v>
                </c:pt>
              </c:strCache>
            </c:strRef>
          </c:cat>
          <c:val>
            <c:numRef>
              <c:f>Sheet1!$B$5:$B$9</c:f>
              <c:numCache>
                <c:formatCode>General</c:formatCode>
                <c:ptCount val="5"/>
                <c:pt idx="0">
                  <c:v>43</c:v>
                </c:pt>
                <c:pt idx="1">
                  <c:v>46</c:v>
                </c:pt>
                <c:pt idx="2">
                  <c:v>53</c:v>
                </c:pt>
                <c:pt idx="3">
                  <c:v>54</c:v>
                </c:pt>
                <c:pt idx="4">
                  <c:v>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B9E-467E-AC2A-DB0AAA0101FE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Median Days (ES, SH)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FY 2024</c:v>
                </c:pt>
                <c:pt idx="4">
                  <c:v>FY 2025</c:v>
                </c:pt>
              </c:strCache>
            </c:strRef>
          </c:cat>
          <c:val>
            <c:numRef>
              <c:f>Sheet1!$C$5:$C$9</c:f>
              <c:numCache>
                <c:formatCode>General</c:formatCode>
                <c:ptCount val="5"/>
                <c:pt idx="0">
                  <c:v>28</c:v>
                </c:pt>
                <c:pt idx="1">
                  <c:v>28</c:v>
                </c:pt>
                <c:pt idx="2">
                  <c:v>31</c:v>
                </c:pt>
                <c:pt idx="3">
                  <c:v>34</c:v>
                </c:pt>
                <c:pt idx="4">
                  <c:v>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9B9E-467E-AC2A-DB0AAA0101F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40551616"/>
        <c:axId val="1140560256"/>
      </c:lineChart>
      <c:catAx>
        <c:axId val="35222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224040"/>
        <c:crosses val="autoZero"/>
        <c:auto val="1"/>
        <c:lblAlgn val="ctr"/>
        <c:lblOffset val="100"/>
        <c:noMultiLvlLbl val="0"/>
      </c:catAx>
      <c:valAx>
        <c:axId val="3522240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223648"/>
        <c:crosses val="autoZero"/>
        <c:crossBetween val="between"/>
      </c:valAx>
      <c:valAx>
        <c:axId val="114056025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0551616"/>
        <c:crosses val="max"/>
        <c:crossBetween val="between"/>
      </c:valAx>
      <c:catAx>
        <c:axId val="11405516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40560256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501948620058859E-2"/>
          <c:y val="3.5208253841617812E-2"/>
          <c:w val="0.93325310188499166"/>
          <c:h val="0.782354356724132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 6 months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 
(exited FY 2019)</c:v>
                </c:pt>
                <c:pt idx="1">
                  <c:v>FY 2022 
(exited FY 2020)</c:v>
                </c:pt>
                <c:pt idx="2">
                  <c:v>FY 2023 
(exited FY 2021) </c:v>
                </c:pt>
                <c:pt idx="3">
                  <c:v>FY 2024 
(exited FY 2022) </c:v>
                </c:pt>
                <c:pt idx="4">
                  <c:v>FY 2025 
(exited FY 2023) </c:v>
                </c:pt>
              </c:strCache>
            </c:strRef>
          </c:cat>
          <c:val>
            <c:numRef>
              <c:f>Sheet1!$B$5:$B$9</c:f>
              <c:numCache>
                <c:formatCode>0.0%</c:formatCode>
                <c:ptCount val="5"/>
                <c:pt idx="0">
                  <c:v>0.10357653791130186</c:v>
                </c:pt>
                <c:pt idx="1">
                  <c:v>8.0757097791798113E-2</c:v>
                </c:pt>
                <c:pt idx="2">
                  <c:v>8.3640836408364089E-2</c:v>
                </c:pt>
                <c:pt idx="3">
                  <c:v>0.124</c:v>
                </c:pt>
                <c:pt idx="4">
                  <c:v>0.14360000000000001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B9E-467E-AC2A-DB0AAA0101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6 - 12 months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 
(exited FY 2019)</c:v>
                </c:pt>
                <c:pt idx="1">
                  <c:v>FY 2022 
(exited FY 2020)</c:v>
                </c:pt>
                <c:pt idx="2">
                  <c:v>FY 2023 
(exited FY 2021) </c:v>
                </c:pt>
                <c:pt idx="3">
                  <c:v>FY 2024 
(exited FY 2022) </c:v>
                </c:pt>
                <c:pt idx="4">
                  <c:v>FY 2025 
(exited FY 2023) </c:v>
                </c:pt>
              </c:strCache>
            </c:strRef>
          </c:cat>
          <c:val>
            <c:numRef>
              <c:f>Sheet1!$C$5:$C$9</c:f>
              <c:numCache>
                <c:formatCode>0.0%</c:formatCode>
                <c:ptCount val="5"/>
                <c:pt idx="0">
                  <c:v>5.8082975679542202E-2</c:v>
                </c:pt>
                <c:pt idx="1">
                  <c:v>5.899053627760252E-2</c:v>
                </c:pt>
                <c:pt idx="2">
                  <c:v>5.6273062730627307E-2</c:v>
                </c:pt>
                <c:pt idx="3">
                  <c:v>7.0999999999999994E-2</c:v>
                </c:pt>
                <c:pt idx="4">
                  <c:v>5.8299999999999998E-2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B9E-467E-AC2A-DB0AAA0101F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13 - 24 months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 
(exited FY 2019)</c:v>
                </c:pt>
                <c:pt idx="1">
                  <c:v>FY 2022 
(exited FY 2020)</c:v>
                </c:pt>
                <c:pt idx="2">
                  <c:v>FY 2023 
(exited FY 2021) </c:v>
                </c:pt>
                <c:pt idx="3">
                  <c:v>FY 2024 
(exited FY 2022) </c:v>
                </c:pt>
                <c:pt idx="4">
                  <c:v>FY 2025 
(exited FY 2023) </c:v>
                </c:pt>
              </c:strCache>
            </c:strRef>
          </c:cat>
          <c:val>
            <c:numRef>
              <c:f>Sheet1!$D$5:$D$9</c:f>
              <c:numCache>
                <c:formatCode>0.0%</c:formatCode>
                <c:ptCount val="5"/>
                <c:pt idx="0">
                  <c:v>5.5793991416309016E-2</c:v>
                </c:pt>
                <c:pt idx="1">
                  <c:v>7.7602523659305991E-2</c:v>
                </c:pt>
                <c:pt idx="2">
                  <c:v>8.6715867158671592E-2</c:v>
                </c:pt>
                <c:pt idx="3">
                  <c:v>8.1000000000000003E-2</c:v>
                </c:pt>
                <c:pt idx="4">
                  <c:v>7.9500000000000001E-2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B9E-467E-AC2A-DB0AAA0101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2223648"/>
        <c:axId val="352224040"/>
      </c:barChart>
      <c:line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Within 2 years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 
(exited FY 2019)</c:v>
                </c:pt>
                <c:pt idx="1">
                  <c:v>FY 2022 
(exited FY 2020)</c:v>
                </c:pt>
                <c:pt idx="2">
                  <c:v>FY 2023 
(exited FY 2021) </c:v>
                </c:pt>
                <c:pt idx="3">
                  <c:v>FY 2024 
(exited FY 2022) </c:v>
                </c:pt>
                <c:pt idx="4">
                  <c:v>FY 2025 
(exited FY 2023) </c:v>
                </c:pt>
              </c:strCache>
            </c:strRef>
          </c:cat>
          <c:val>
            <c:numRef>
              <c:f>Sheet1!$E$5:$E$9</c:f>
              <c:numCache>
                <c:formatCode>0.0%</c:formatCode>
                <c:ptCount val="5"/>
                <c:pt idx="0">
                  <c:v>0.21745350500715308</c:v>
                </c:pt>
                <c:pt idx="1">
                  <c:v>0.21735015772870661</c:v>
                </c:pt>
                <c:pt idx="2">
                  <c:v>0.22662976629766299</c:v>
                </c:pt>
                <c:pt idx="3">
                  <c:v>0.27600000000000002</c:v>
                </c:pt>
                <c:pt idx="4">
                  <c:v>0.28139999999999998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E5-46E1-88AD-3B0107E3A53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52223648"/>
        <c:axId val="352224040"/>
      </c:lineChart>
      <c:catAx>
        <c:axId val="35222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224040"/>
        <c:crosses val="autoZero"/>
        <c:auto val="1"/>
        <c:lblAlgn val="ctr"/>
        <c:lblOffset val="100"/>
        <c:noMultiLvlLbl val="0"/>
      </c:catAx>
      <c:valAx>
        <c:axId val="352224040"/>
        <c:scaling>
          <c:orientation val="minMax"/>
          <c:max val="0.3500000000000000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223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858009226119461E-2"/>
          <c:y val="5.7234685559679505E-2"/>
          <c:w val="0.93325310188499166"/>
          <c:h val="0.78235435672413201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ES Total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FY 2024</c:v>
                </c:pt>
                <c:pt idx="4">
                  <c:v>FY 2025</c:v>
                </c:pt>
              </c:strCache>
            </c:strRef>
          </c:cat>
          <c:val>
            <c:numRef>
              <c:f>Sheet1!$C$5:$C$9</c:f>
              <c:numCache>
                <c:formatCode>General</c:formatCode>
                <c:ptCount val="5"/>
                <c:pt idx="0">
                  <c:v>879</c:v>
                </c:pt>
                <c:pt idx="1">
                  <c:v>903</c:v>
                </c:pt>
                <c:pt idx="2">
                  <c:v>1035</c:v>
                </c:pt>
                <c:pt idx="3">
                  <c:v>963</c:v>
                </c:pt>
                <c:pt idx="4">
                  <c:v>1026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B9E-467E-AC2A-DB0AAA0101F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SH Total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FY 2024</c:v>
                </c:pt>
                <c:pt idx="4">
                  <c:v>FY 2025</c:v>
                </c:pt>
              </c:strCache>
            </c:strRef>
          </c:cat>
          <c:val>
            <c:numRef>
              <c:f>Sheet1!$D$5:$D$9</c:f>
              <c:numCache>
                <c:formatCode>General</c:formatCode>
                <c:ptCount val="5"/>
                <c:pt idx="0">
                  <c:v>13</c:v>
                </c:pt>
                <c:pt idx="1">
                  <c:v>12</c:v>
                </c:pt>
                <c:pt idx="2">
                  <c:v>9</c:v>
                </c:pt>
                <c:pt idx="3">
                  <c:v>6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B9E-467E-AC2A-DB0AAA0101F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TH Total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FY 2024</c:v>
                </c:pt>
                <c:pt idx="4">
                  <c:v>FY 2025</c:v>
                </c:pt>
              </c:strCache>
            </c:strRef>
          </c:cat>
          <c:val>
            <c:numRef>
              <c:f>Sheet1!$E$5:$E$9</c:f>
              <c:numCache>
                <c:formatCode>General</c:formatCode>
                <c:ptCount val="5"/>
                <c:pt idx="0">
                  <c:v>439</c:v>
                </c:pt>
                <c:pt idx="1">
                  <c:v>387</c:v>
                </c:pt>
                <c:pt idx="2">
                  <c:v>381</c:v>
                </c:pt>
                <c:pt idx="3">
                  <c:v>355</c:v>
                </c:pt>
                <c:pt idx="4">
                  <c:v>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E5-46E1-88AD-3B0107E3A53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Unsheltered Count</c:v>
                </c:pt>
              </c:strCache>
            </c:strRef>
          </c:tx>
          <c:spPr>
            <a:solidFill>
              <a:srgbClr val="002060"/>
            </a:solidFill>
            <a:ln w="9525"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FY 2024</c:v>
                </c:pt>
                <c:pt idx="4">
                  <c:v>FY 2025</c:v>
                </c:pt>
              </c:strCache>
            </c:strRef>
          </c:cat>
          <c:val>
            <c:numRef>
              <c:f>Sheet1!$F$5:$F$9</c:f>
              <c:numCache>
                <c:formatCode>General</c:formatCode>
                <c:ptCount val="5"/>
                <c:pt idx="0">
                  <c:v>394</c:v>
                </c:pt>
                <c:pt idx="1">
                  <c:v>296</c:v>
                </c:pt>
                <c:pt idx="2">
                  <c:v>308</c:v>
                </c:pt>
                <c:pt idx="3">
                  <c:v>297</c:v>
                </c:pt>
                <c:pt idx="4">
                  <c:v>362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05-4EAF-8A4D-74774F32ACC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52223648"/>
        <c:axId val="352224040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Universe: Total PIT Count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FY 2024</c:v>
                </c:pt>
                <c:pt idx="4">
                  <c:v>FY 2025</c:v>
                </c:pt>
              </c:strCache>
            </c:strRef>
          </c:cat>
          <c:val>
            <c:numRef>
              <c:f>Sheet1!$B$5:$B$9</c:f>
              <c:numCache>
                <c:formatCode>General</c:formatCode>
                <c:ptCount val="5"/>
                <c:pt idx="0">
                  <c:v>1725</c:v>
                </c:pt>
                <c:pt idx="1">
                  <c:v>1601</c:v>
                </c:pt>
                <c:pt idx="2">
                  <c:v>1733</c:v>
                </c:pt>
                <c:pt idx="3">
                  <c:v>1621</c:v>
                </c:pt>
                <c:pt idx="4">
                  <c:v>1732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B9E-467E-AC2A-DB0AAA0101F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52223648"/>
        <c:axId val="352224040"/>
      </c:lineChart>
      <c:catAx>
        <c:axId val="35222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224040"/>
        <c:crosses val="autoZero"/>
        <c:auto val="1"/>
        <c:lblAlgn val="ctr"/>
        <c:lblOffset val="100"/>
        <c:noMultiLvlLbl val="0"/>
      </c:catAx>
      <c:valAx>
        <c:axId val="3522240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223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Shows the annual number of individuals</a:t>
            </a:r>
            <a:r>
              <a:rPr lang="en-US" sz="1800" baseline="0"/>
              <a:t> accessing each service, with the line chart showing the total de-duplicated individuals accessing these services</a:t>
            </a:r>
            <a:endParaRPr lang="en-US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2858009226119461E-2"/>
          <c:y val="8.2014421242498872E-2"/>
          <c:w val="0.93325310188499166"/>
          <c:h val="0.78235435672413201"/>
        </c:manualLayout>
      </c:layout>
      <c:barChart>
        <c:barDir val="col"/>
        <c:grouping val="stack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ES total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FY 2024</c:v>
                </c:pt>
                <c:pt idx="4">
                  <c:v>FY 2025</c:v>
                </c:pt>
              </c:strCache>
            </c:strRef>
          </c:cat>
          <c:val>
            <c:numRef>
              <c:f>Sheet1!$C$5:$C$9</c:f>
              <c:numCache>
                <c:formatCode>General</c:formatCode>
                <c:ptCount val="5"/>
                <c:pt idx="0">
                  <c:v>4496</c:v>
                </c:pt>
                <c:pt idx="1">
                  <c:v>5114</c:v>
                </c:pt>
                <c:pt idx="2">
                  <c:v>5511</c:v>
                </c:pt>
                <c:pt idx="3">
                  <c:v>4538</c:v>
                </c:pt>
                <c:pt idx="4">
                  <c:v>4470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B9E-467E-AC2A-DB0AAA0101F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SH total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FY 2024</c:v>
                </c:pt>
                <c:pt idx="4">
                  <c:v>FY 2025</c:v>
                </c:pt>
              </c:strCache>
            </c:strRef>
          </c:cat>
          <c:val>
            <c:numRef>
              <c:f>Sheet1!$D$5:$D$9</c:f>
              <c:numCache>
                <c:formatCode>General</c:formatCode>
                <c:ptCount val="5"/>
                <c:pt idx="0">
                  <c:v>24</c:v>
                </c:pt>
                <c:pt idx="1">
                  <c:v>28</c:v>
                </c:pt>
                <c:pt idx="2">
                  <c:v>31</c:v>
                </c:pt>
                <c:pt idx="3">
                  <c:v>25</c:v>
                </c:pt>
                <c:pt idx="4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B9E-467E-AC2A-DB0AAA0101F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TH total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1.6414141414141416E-2"/>
                  <c:y val="5.50660792951541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45-4F2F-82C9-A72426EA13EC}"/>
                </c:ext>
              </c:extLst>
            </c:dLbl>
            <c:dLbl>
              <c:idx val="1"/>
              <c:layout>
                <c:manualLayout>
                  <c:x val="-1.7676767676767676E-2"/>
                  <c:y val="1.3766519823788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45-4F2F-82C9-A72426EA13EC}"/>
                </c:ext>
              </c:extLst>
            </c:dLbl>
            <c:dLbl>
              <c:idx val="2"/>
              <c:layout>
                <c:manualLayout>
                  <c:x val="-1.893939393939394E-2"/>
                  <c:y val="1.6519823788546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45-4F2F-82C9-A72426EA13EC}"/>
                </c:ext>
              </c:extLst>
            </c:dLbl>
            <c:dLbl>
              <c:idx val="3"/>
              <c:layout>
                <c:manualLayout>
                  <c:x val="-2.0202020202020294E-2"/>
                  <c:y val="5.50660792951541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45-4F2F-82C9-A72426EA13EC}"/>
                </c:ext>
              </c:extLst>
            </c:dLbl>
            <c:dLbl>
              <c:idx val="4"/>
              <c:layout>
                <c:manualLayout>
                  <c:x val="-1.64141414141416E-2"/>
                  <c:y val="1.1013215859030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45-4F2F-82C9-A72426EA13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FY 2024</c:v>
                </c:pt>
                <c:pt idx="4">
                  <c:v>FY 2025</c:v>
                </c:pt>
              </c:strCache>
            </c:strRef>
          </c:cat>
          <c:val>
            <c:numRef>
              <c:f>Sheet1!$E$5:$E$9</c:f>
              <c:numCache>
                <c:formatCode>General</c:formatCode>
                <c:ptCount val="5"/>
                <c:pt idx="0">
                  <c:v>615</c:v>
                </c:pt>
                <c:pt idx="1">
                  <c:v>666</c:v>
                </c:pt>
                <c:pt idx="2">
                  <c:v>618</c:v>
                </c:pt>
                <c:pt idx="3">
                  <c:v>563</c:v>
                </c:pt>
                <c:pt idx="4">
                  <c:v>464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5FA-42F1-93F7-C3517198DE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2223648"/>
        <c:axId val="352224040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Universe: Unduplicated total sheltered homeless persons</c:v>
                </c:pt>
              </c:strCache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991161616161616E-2"/>
                  <c:y val="-7.03330413819418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FA-42F1-93F7-C3517198DE37}"/>
                </c:ext>
              </c:extLst>
            </c:dLbl>
            <c:dLbl>
              <c:idx val="1"/>
              <c:layout>
                <c:manualLayout>
                  <c:x val="-2.86489898989899E-2"/>
                  <c:y val="-7.58396493114572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5FA-42F1-93F7-C3517198DE37}"/>
                </c:ext>
              </c:extLst>
            </c:dLbl>
            <c:dLbl>
              <c:idx val="2"/>
              <c:layout>
                <c:manualLayout>
                  <c:x val="-2.8648989898989993E-2"/>
                  <c:y val="-6.7579737417184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5FA-42F1-93F7-C3517198DE37}"/>
                </c:ext>
              </c:extLst>
            </c:dLbl>
            <c:dLbl>
              <c:idx val="3"/>
              <c:layout>
                <c:manualLayout>
                  <c:x val="-2.8648989898989993E-2"/>
                  <c:y val="-5.93198255229109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5FA-42F1-93F7-C3517198DE37}"/>
                </c:ext>
              </c:extLst>
            </c:dLbl>
            <c:dLbl>
              <c:idx val="4"/>
              <c:layout>
                <c:manualLayout>
                  <c:x val="-2.8648989898990083E-2"/>
                  <c:y val="-6.20731294876687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5FA-42F1-93F7-C3517198DE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FY 2024</c:v>
                </c:pt>
                <c:pt idx="4">
                  <c:v>FY 2025</c:v>
                </c:pt>
              </c:strCache>
            </c:strRef>
          </c:cat>
          <c:val>
            <c:numRef>
              <c:f>Sheet1!$B$5:$B$9</c:f>
              <c:numCache>
                <c:formatCode>General</c:formatCode>
                <c:ptCount val="5"/>
                <c:pt idx="0">
                  <c:v>5010</c:v>
                </c:pt>
                <c:pt idx="1">
                  <c:v>5658</c:v>
                </c:pt>
                <c:pt idx="2">
                  <c:v>5949</c:v>
                </c:pt>
                <c:pt idx="3">
                  <c:v>4957</c:v>
                </c:pt>
                <c:pt idx="4">
                  <c:v>4778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B9E-467E-AC2A-DB0AAA0101F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52223648"/>
        <c:axId val="352224040"/>
      </c:lineChart>
      <c:catAx>
        <c:axId val="35222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224040"/>
        <c:crosses val="autoZero"/>
        <c:auto val="1"/>
        <c:lblAlgn val="ctr"/>
        <c:lblOffset val="100"/>
        <c:noMultiLvlLbl val="0"/>
      </c:catAx>
      <c:valAx>
        <c:axId val="352224040"/>
        <c:scaling>
          <c:orientation val="minMax"/>
          <c:max val="7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223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Adult</a:t>
            </a:r>
            <a:r>
              <a:rPr lang="en-US" baseline="0"/>
              <a:t> System Stayers with Increased Income During the Reporting Period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Earned Income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Sheet1!$A$6:$A$10</c:f>
              <c:strCache>
                <c:ptCount val="5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FY 2024</c:v>
                </c:pt>
                <c:pt idx="4">
                  <c:v>FY 2025</c:v>
                </c:pt>
              </c:strCache>
            </c:strRef>
          </c:cat>
          <c:val>
            <c:numRef>
              <c:f>Sheet1!$B$6:$B$10</c:f>
              <c:numCache>
                <c:formatCode>0.0%</c:formatCode>
                <c:ptCount val="5"/>
                <c:pt idx="0">
                  <c:v>8.247422680412371E-2</c:v>
                </c:pt>
                <c:pt idx="1">
                  <c:v>0.14864864864864866</c:v>
                </c:pt>
                <c:pt idx="2">
                  <c:v>7.9207920792079209E-2</c:v>
                </c:pt>
                <c:pt idx="3">
                  <c:v>8.1000000000000003E-2</c:v>
                </c:pt>
                <c:pt idx="4">
                  <c:v>6.4748201438848921E-2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BDC-4C08-964E-03EF76577C93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Non-Employment Cash Income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4463433548079216E-2"/>
                  <c:y val="5.90214344753867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FFB-4C17-B868-214A6CAB8C2F}"/>
                </c:ext>
              </c:extLst>
            </c:dLbl>
            <c:dLbl>
              <c:idx val="1"/>
              <c:layout>
                <c:manualLayout>
                  <c:x val="-2.9526564861210532E-2"/>
                  <c:y val="4.95502426837528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FFB-4C17-B868-214A6CAB8C2F}"/>
                </c:ext>
              </c:extLst>
            </c:dLbl>
            <c:dLbl>
              <c:idx val="2"/>
              <c:layout>
                <c:manualLayout>
                  <c:x val="-2.4476059810705574E-2"/>
                  <c:y val="5.586437054484211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BDC-4C08-964E-03EF76577C93}"/>
                </c:ext>
              </c:extLst>
            </c:dLbl>
            <c:dLbl>
              <c:idx val="3"/>
              <c:layout>
                <c:manualLayout>
                  <c:x val="-1.1164797582120417E-2"/>
                  <c:y val="4.32361148226637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FFB-4C17-B868-214A6CAB8C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Sheet1!$A$6:$A$10</c:f>
              <c:strCache>
                <c:ptCount val="5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FY 2024</c:v>
                </c:pt>
                <c:pt idx="4">
                  <c:v>FY 2025</c:v>
                </c:pt>
              </c:strCache>
            </c:strRef>
          </c:cat>
          <c:val>
            <c:numRef>
              <c:f>Sheet1!$C$6:$C$10</c:f>
              <c:numCache>
                <c:formatCode>0.0%</c:formatCode>
                <c:ptCount val="5"/>
                <c:pt idx="0">
                  <c:v>0.25773195876288657</c:v>
                </c:pt>
                <c:pt idx="1">
                  <c:v>0.3108108108108108</c:v>
                </c:pt>
                <c:pt idx="2">
                  <c:v>0.33663366336633666</c:v>
                </c:pt>
                <c:pt idx="3">
                  <c:v>0.31</c:v>
                </c:pt>
                <c:pt idx="4">
                  <c:v>0.23741007194244604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BDC-4C08-964E-03EF76577C93}"/>
            </c:ext>
          </c:extLst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Total Income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Sheet1!$A$6:$A$10</c:f>
              <c:strCache>
                <c:ptCount val="5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FY 2024</c:v>
                </c:pt>
                <c:pt idx="4">
                  <c:v>FY 2025</c:v>
                </c:pt>
              </c:strCache>
            </c:strRef>
          </c:cat>
          <c:val>
            <c:numRef>
              <c:f>Sheet1!$D$6:$D$10</c:f>
              <c:numCache>
                <c:formatCode>0.0%</c:formatCode>
                <c:ptCount val="5"/>
                <c:pt idx="0">
                  <c:v>0.30927835051546393</c:v>
                </c:pt>
                <c:pt idx="1">
                  <c:v>0.44594594594594594</c:v>
                </c:pt>
                <c:pt idx="2">
                  <c:v>0.40594059405940597</c:v>
                </c:pt>
                <c:pt idx="3">
                  <c:v>0.379</c:v>
                </c:pt>
                <c:pt idx="4">
                  <c:v>0.29496402877697842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BDC-4C08-964E-03EF76577C9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40967248"/>
        <c:axId val="1540985488"/>
      </c:lineChart>
      <c:catAx>
        <c:axId val="1540967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0985488"/>
        <c:crosses val="autoZero"/>
        <c:auto val="1"/>
        <c:lblAlgn val="ctr"/>
        <c:lblOffset val="100"/>
        <c:noMultiLvlLbl val="0"/>
      </c:catAx>
      <c:valAx>
        <c:axId val="1540985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0967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Adult</a:t>
            </a:r>
            <a:r>
              <a:rPr lang="en-US" baseline="0"/>
              <a:t> System Leavers with Increased Income From System Entry to Exit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Earned Income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rgbClr val="0070C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Sheet1!$A$6:$A$10</c:f>
              <c:strCache>
                <c:ptCount val="5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FY 2024</c:v>
                </c:pt>
                <c:pt idx="4">
                  <c:v>FY 2025</c:v>
                </c:pt>
              </c:strCache>
            </c:strRef>
          </c:cat>
          <c:val>
            <c:numRef>
              <c:f>Sheet1!$B$6:$B$10</c:f>
              <c:numCache>
                <c:formatCode>0.0%</c:formatCode>
                <c:ptCount val="5"/>
                <c:pt idx="0">
                  <c:v>0.17824074074074073</c:v>
                </c:pt>
                <c:pt idx="1">
                  <c:v>0.16880341880341881</c:v>
                </c:pt>
                <c:pt idx="2">
                  <c:v>0.21472392638036811</c:v>
                </c:pt>
                <c:pt idx="3">
                  <c:v>0.217</c:v>
                </c:pt>
                <c:pt idx="4">
                  <c:v>0.13002364066193853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BDC-4C08-964E-03EF76577C93}"/>
            </c:ext>
          </c:extLst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Non-Employment Cash Income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92D050"/>
              </a:solidFill>
              <a:ln w="9525">
                <a:solidFill>
                  <a:srgbClr val="92D05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297353455818023E-2"/>
                  <c:y val="5.51066752015114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C45-46FB-8CDF-B673EBAD7453}"/>
                </c:ext>
              </c:extLst>
            </c:dLbl>
            <c:dLbl>
              <c:idx val="1"/>
              <c:layout>
                <c:manualLayout>
                  <c:x val="-2.5738686073331834E-2"/>
                  <c:y val="4.95502426837529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C45-46FB-8CDF-B673EBAD7453}"/>
                </c:ext>
              </c:extLst>
            </c:dLbl>
            <c:dLbl>
              <c:idx val="2"/>
              <c:layout>
                <c:manualLayout>
                  <c:x val="-3.1710908295553966E-2"/>
                  <c:y val="5.82637391320560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C45-46FB-8CDF-B673EBAD74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Sheet1!$A$6:$A$10</c:f>
              <c:strCache>
                <c:ptCount val="5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FY 2024</c:v>
                </c:pt>
                <c:pt idx="4">
                  <c:v>FY 2025</c:v>
                </c:pt>
              </c:strCache>
            </c:strRef>
          </c:cat>
          <c:val>
            <c:numRef>
              <c:f>Sheet1!$C$6:$C$10</c:f>
              <c:numCache>
                <c:formatCode>0.0%</c:formatCode>
                <c:ptCount val="5"/>
                <c:pt idx="0">
                  <c:v>0.10185185185185185</c:v>
                </c:pt>
                <c:pt idx="1">
                  <c:v>0.1388888888888889</c:v>
                </c:pt>
                <c:pt idx="2">
                  <c:v>0.12269938650306748</c:v>
                </c:pt>
                <c:pt idx="3">
                  <c:v>7.3999999999999996E-2</c:v>
                </c:pt>
                <c:pt idx="4">
                  <c:v>8.7470449172576833E-2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BDC-4C08-964E-03EF76577C93}"/>
            </c:ext>
          </c:extLst>
        </c:ser>
        <c:ser>
          <c:idx val="2"/>
          <c:order val="2"/>
          <c:tx>
            <c:strRef>
              <c:f>Sheet1!$D$2</c:f>
              <c:strCache>
                <c:ptCount val="1"/>
                <c:pt idx="0">
                  <c:v>Total Income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Sheet1!$A$6:$A$10</c:f>
              <c:strCache>
                <c:ptCount val="5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FY 2024</c:v>
                </c:pt>
                <c:pt idx="4">
                  <c:v>FY 2025</c:v>
                </c:pt>
              </c:strCache>
            </c:strRef>
          </c:cat>
          <c:val>
            <c:numRef>
              <c:f>Sheet1!$D$6:$D$10</c:f>
              <c:numCache>
                <c:formatCode>0.0%</c:formatCode>
                <c:ptCount val="5"/>
                <c:pt idx="0">
                  <c:v>0.25925925925925924</c:v>
                </c:pt>
                <c:pt idx="1">
                  <c:v>0.28632478632478631</c:v>
                </c:pt>
                <c:pt idx="2">
                  <c:v>0.32208588957055212</c:v>
                </c:pt>
                <c:pt idx="3">
                  <c:v>0.28399999999999997</c:v>
                </c:pt>
                <c:pt idx="4">
                  <c:v>0.21513002364066194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BDC-4C08-964E-03EF76577C9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40967248"/>
        <c:axId val="1540985488"/>
      </c:lineChart>
      <c:catAx>
        <c:axId val="1540967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0985488"/>
        <c:crosses val="autoZero"/>
        <c:auto val="1"/>
        <c:lblAlgn val="ctr"/>
        <c:lblOffset val="100"/>
        <c:noMultiLvlLbl val="0"/>
      </c:catAx>
      <c:valAx>
        <c:axId val="1540985488"/>
        <c:scaling>
          <c:orientation val="minMax"/>
          <c:max val="0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0967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Number</a:t>
            </a:r>
            <a:r>
              <a:rPr lang="en-US" baseline="0"/>
              <a:t> of People experiencing First Time Homelessness Compared with Total Served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Served: ES, SH, TH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1.7209595959596053E-2"/>
                  <c:y val="-3.88475473714956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258-413D-97B2-39F2E29963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FY 2024</c:v>
                </c:pt>
                <c:pt idx="4">
                  <c:v>FY 2025</c:v>
                </c:pt>
              </c:strCache>
            </c:strRef>
          </c:cat>
          <c:val>
            <c:numRef>
              <c:f>Sheet1!$B$5:$B$9</c:f>
              <c:numCache>
                <c:formatCode>General</c:formatCode>
                <c:ptCount val="5"/>
                <c:pt idx="0">
                  <c:v>4561</c:v>
                </c:pt>
                <c:pt idx="1">
                  <c:v>5130</c:v>
                </c:pt>
                <c:pt idx="2">
                  <c:v>5434</c:v>
                </c:pt>
                <c:pt idx="3">
                  <c:v>4357</c:v>
                </c:pt>
                <c:pt idx="4">
                  <c:v>4311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884-4521-9122-7AF76241FF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First Time Homeless: ES, SH, TH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4FC5605B-DEED-4569-B92F-A38229F8E202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35238E93-AA9D-4B40-A890-CF1574669E77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5225-448E-A152-C0CE2258BD2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67EBAC9A-2EDC-4ABE-B25E-16C5CD18B0B5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DA7F252E-D9D5-45BD-80F3-0783F6B9D35B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5225-448E-A152-C0CE2258BD2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DA907A8-FD73-49AE-AC84-9A2FBC58B92E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9AD64296-872F-4908-A7B5-11E2B51870D5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5225-448E-A152-C0CE2258BD2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2C9980A-D069-4708-A774-82BBDD4353D2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3BD10088-6EDE-453A-9D35-23738714A04A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5225-448E-A152-C0CE2258BD2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3557EAC-37BC-4A58-A49E-4460BB2701C2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3607D10C-034A-444B-85A5-9F83BD208433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5225-448E-A152-C0CE2258BD2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FY 2024</c:v>
                </c:pt>
                <c:pt idx="4">
                  <c:v>FY 2025</c:v>
                </c:pt>
              </c:strCache>
            </c:strRef>
          </c:cat>
          <c:val>
            <c:numRef>
              <c:f>Sheet1!$C$5:$C$9</c:f>
              <c:numCache>
                <c:formatCode>General</c:formatCode>
                <c:ptCount val="5"/>
                <c:pt idx="0">
                  <c:v>3586</c:v>
                </c:pt>
                <c:pt idx="1">
                  <c:v>4150</c:v>
                </c:pt>
                <c:pt idx="2">
                  <c:v>4386</c:v>
                </c:pt>
                <c:pt idx="3">
                  <c:v>3300</c:v>
                </c:pt>
                <c:pt idx="4">
                  <c:v>3323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Sheet1!$D$5:$D$9</c15:f>
                <c15:dlblRangeCache>
                  <c:ptCount val="5"/>
                  <c:pt idx="0">
                    <c:v>79%</c:v>
                  </c:pt>
                  <c:pt idx="1">
                    <c:v>81%</c:v>
                  </c:pt>
                  <c:pt idx="2">
                    <c:v>81%</c:v>
                  </c:pt>
                  <c:pt idx="3">
                    <c:v>76%</c:v>
                  </c:pt>
                  <c:pt idx="4">
                    <c:v>77%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A884-4521-9122-7AF76241FF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0990768"/>
        <c:axId val="1540995568"/>
      </c:lineChart>
      <c:catAx>
        <c:axId val="1540990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0995568"/>
        <c:crosses val="autoZero"/>
        <c:auto val="1"/>
        <c:lblAlgn val="ctr"/>
        <c:lblOffset val="100"/>
        <c:noMultiLvlLbl val="0"/>
      </c:catAx>
      <c:valAx>
        <c:axId val="1540995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0990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Number</a:t>
            </a:r>
            <a:r>
              <a:rPr lang="en-US" baseline="0"/>
              <a:t> of People experiencing First Time Homelessness Compared with Total Served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Served: ES, SH, TH, PH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7030A0"/>
              </a:solidFill>
              <a:ln w="9525">
                <a:solidFill>
                  <a:srgbClr val="7030A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FY 2024</c:v>
                </c:pt>
                <c:pt idx="4">
                  <c:v>FY 2025</c:v>
                </c:pt>
              </c:strCache>
            </c:strRef>
          </c:cat>
          <c:val>
            <c:numRef>
              <c:f>Sheet1!$B$5:$B$9</c:f>
              <c:numCache>
                <c:formatCode>General</c:formatCode>
                <c:ptCount val="5"/>
                <c:pt idx="0">
                  <c:v>5717</c:v>
                </c:pt>
                <c:pt idx="1">
                  <c:v>6513</c:v>
                </c:pt>
                <c:pt idx="2">
                  <c:v>7061</c:v>
                </c:pt>
                <c:pt idx="3">
                  <c:v>5911</c:v>
                </c:pt>
                <c:pt idx="4">
                  <c:v>5596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884-4521-9122-7AF76241FF5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First Time Homeless: ES, SH, TH, PH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2.6047979797979889E-2"/>
                  <c:y val="2.9376604167573032E-2"/>
                </c:manualLayout>
              </c:layout>
              <c:tx>
                <c:rich>
                  <a:bodyPr/>
                  <a:lstStyle/>
                  <a:p>
                    <a:fld id="{E0A6D2AD-F46E-415D-B3D7-379EE4087AB8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E9F90BE6-4D1D-4F88-84D5-60E13D8D3E5D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D09B-428C-9934-64C83978314B}"/>
                </c:ext>
              </c:extLst>
            </c:dLbl>
            <c:dLbl>
              <c:idx val="1"/>
              <c:layout>
                <c:manualLayout>
                  <c:x val="-4.1199494949494951E-2"/>
                  <c:y val="7.6732563125741823E-2"/>
                </c:manualLayout>
              </c:layout>
              <c:tx>
                <c:rich>
                  <a:bodyPr/>
                  <a:lstStyle/>
                  <a:p>
                    <a:fld id="{86E4A5FE-0739-4E3D-BAC9-9794D66AD2AA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406C0AE2-BE2C-4905-9526-0FCBE8B0305C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D09B-428C-9934-64C83978314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5F399E6-9AAF-4223-A7EA-1EF00CD19895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28B505AF-1A15-4FC5-A9A8-B065DE7D96AD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D09B-428C-9934-64C83978314B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E25A8911-5DBF-47F7-9A9C-4D0EE9274C47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9E16A677-4A75-429B-8342-303564774D76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0-A663-4E82-859A-7549DB07677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1749DC58-A62A-4F2B-B622-A802C3C8D0AC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D326F645-8310-40C1-95F1-B20C50468B52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A663-4E82-859A-7549DB0767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FY 2024</c:v>
                </c:pt>
                <c:pt idx="4">
                  <c:v>FY 2025</c:v>
                </c:pt>
              </c:strCache>
            </c:strRef>
          </c:cat>
          <c:val>
            <c:numRef>
              <c:f>Sheet1!$C$5:$C$9</c:f>
              <c:numCache>
                <c:formatCode>General</c:formatCode>
                <c:ptCount val="5"/>
                <c:pt idx="0">
                  <c:v>4427</c:v>
                </c:pt>
                <c:pt idx="1">
                  <c:v>5289</c:v>
                </c:pt>
                <c:pt idx="2">
                  <c:v>5624</c:v>
                </c:pt>
                <c:pt idx="3">
                  <c:v>4465</c:v>
                </c:pt>
                <c:pt idx="4">
                  <c:v>4264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Sheet1!$D$5:$D$9</c15:f>
                <c15:dlblRangeCache>
                  <c:ptCount val="5"/>
                  <c:pt idx="0">
                    <c:v>77%</c:v>
                  </c:pt>
                  <c:pt idx="1">
                    <c:v>81%</c:v>
                  </c:pt>
                  <c:pt idx="2">
                    <c:v>80%</c:v>
                  </c:pt>
                  <c:pt idx="3">
                    <c:v>76%</c:v>
                  </c:pt>
                  <c:pt idx="4">
                    <c:v>76%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A884-4521-9122-7AF76241FF5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40990768"/>
        <c:axId val="1540995568"/>
      </c:lineChart>
      <c:catAx>
        <c:axId val="1540990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0995568"/>
        <c:crosses val="autoZero"/>
        <c:auto val="1"/>
        <c:lblAlgn val="ctr"/>
        <c:lblOffset val="100"/>
        <c:noMultiLvlLbl val="0"/>
      </c:catAx>
      <c:valAx>
        <c:axId val="1540995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40990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Percentage of Successful Placements</a:t>
            </a:r>
            <a:r>
              <a:rPr lang="en-US" baseline="0" dirty="0"/>
              <a:t> from Street Outreach</a:t>
            </a:r>
            <a:endParaRPr lang="en-US" dirty="0"/>
          </a:p>
        </c:rich>
      </c:tx>
      <c:layout>
        <c:manualLayout>
          <c:xMode val="edge"/>
          <c:yMode val="edge"/>
          <c:x val="0.21700757575757576"/>
          <c:y val="3.157063930544593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Exited to Temp/Inst. Destinations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2C8CCA75-13D3-4204-AB41-308C5DC883D5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BA2-41AA-BBA9-80C5FEA38A9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EDA85E5-1091-4E40-A0D6-384314F06E7A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BA2-41AA-BBA9-80C5FEA38A9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2AB59C3-FD27-44FC-9208-FC6E1185E365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BA2-41AA-BBA9-80C5FEA38A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FY 2024</c:v>
                </c:pt>
                <c:pt idx="4">
                  <c:v>FY 2025</c:v>
                </c:pt>
              </c:strCache>
            </c:strRef>
          </c:cat>
          <c:val>
            <c:numRef>
              <c:f>Sheet1!$B$5:$B$9</c:f>
              <c:numCache>
                <c:formatCode>0.0%</c:formatCode>
                <c:ptCount val="5"/>
                <c:pt idx="0">
                  <c:v>0.27631578947368424</c:v>
                </c:pt>
                <c:pt idx="1">
                  <c:v>0.15641025641025641</c:v>
                </c:pt>
                <c:pt idx="2">
                  <c:v>9.6188747731397461E-2</c:v>
                </c:pt>
                <c:pt idx="3">
                  <c:v>0.16883116883116883</c:v>
                </c:pt>
                <c:pt idx="4">
                  <c:v>0.22562979189485213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A2-41AA-BBA9-80C5FEA38A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Exited to Permanent Destinations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B55DDB0-72FE-442E-8BE3-F1CCA30CDEA8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CBA2-41AA-BBA9-80C5FEA38A9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C043CCB-974C-4C73-8E7C-948D36815CEB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BA2-41AA-BBA9-80C5FEA38A9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9F8D5DE-F92B-4941-8C77-910075031AFA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CBA2-41AA-BBA9-80C5FEA38A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FY 2024</c:v>
                </c:pt>
                <c:pt idx="4">
                  <c:v>FY 2025</c:v>
                </c:pt>
              </c:strCache>
            </c:strRef>
          </c:cat>
          <c:val>
            <c:numRef>
              <c:f>Sheet1!$C$5:$C$9</c:f>
              <c:numCache>
                <c:formatCode>0.0%</c:formatCode>
                <c:ptCount val="5"/>
                <c:pt idx="0">
                  <c:v>0.47105263157894739</c:v>
                </c:pt>
                <c:pt idx="1">
                  <c:v>0.46153846153846156</c:v>
                </c:pt>
                <c:pt idx="2">
                  <c:v>0.56442831215970957</c:v>
                </c:pt>
                <c:pt idx="3">
                  <c:v>0.55266955266955264</c:v>
                </c:pt>
                <c:pt idx="4">
                  <c:v>0.31434830230010952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A2-41AA-BBA9-80C5FEA38A9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1451708832"/>
        <c:axId val="1451695872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Total Successful Exits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1710908295553966E-2"/>
                  <c:y val="-3.5011838989739544E-2"/>
                </c:manualLayout>
              </c:layout>
              <c:tx>
                <c:rich>
                  <a:bodyPr/>
                  <a:lstStyle/>
                  <a:p>
                    <a:fld id="{65C9B016-04FB-4B69-953C-9781FB721694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CBA2-41AA-BBA9-80C5FEA38A9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CAF9182-7B30-4F8A-B099-357B88B48E51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CBA2-41AA-BBA9-80C5FEA38A9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AD43233-2076-45ED-92F9-585B70B174E1}" type="VALUE">
                      <a:rPr lang="en-US" smtClean="0"/>
                      <a:pPr/>
                      <a:t>[VALUE]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CBA2-41AA-BBA9-80C5FEA38A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FY 2024</c:v>
                </c:pt>
                <c:pt idx="4">
                  <c:v>FY 2025</c:v>
                </c:pt>
              </c:strCache>
            </c:strRef>
          </c:cat>
          <c:val>
            <c:numRef>
              <c:f>Sheet1!$D$5:$D$9</c:f>
              <c:numCache>
                <c:formatCode>0.0%</c:formatCode>
                <c:ptCount val="5"/>
                <c:pt idx="0">
                  <c:v>0.74736842105263168</c:v>
                </c:pt>
                <c:pt idx="1">
                  <c:v>0.61794871794871797</c:v>
                </c:pt>
                <c:pt idx="2">
                  <c:v>0.66061705989110697</c:v>
                </c:pt>
                <c:pt idx="3">
                  <c:v>0.72150072150072142</c:v>
                </c:pt>
                <c:pt idx="4">
                  <c:v>0.53997809419496168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BA2-41AA-BBA9-80C5FEA38A9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51708832"/>
        <c:axId val="1451695872"/>
      </c:lineChart>
      <c:catAx>
        <c:axId val="145170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1695872"/>
        <c:crosses val="autoZero"/>
        <c:auto val="1"/>
        <c:lblAlgn val="ctr"/>
        <c:lblOffset val="100"/>
        <c:noMultiLvlLbl val="0"/>
      </c:catAx>
      <c:valAx>
        <c:axId val="1451695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1708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Percentage</a:t>
            </a:r>
            <a:r>
              <a:rPr lang="en-US" baseline="0" dirty="0"/>
              <a:t> of Successful Exits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Successful Exits from ES, SH, TH, RRH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6234E6A3-603B-4739-AB27-1B2076EDEDA8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D78A86AA-D7FA-4926-BBE6-A5487725DA86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14A9-4FFA-B787-B7D0C56750B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B1278A3-1999-4C1B-8254-987A08901EC5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21A7BCE2-7FD4-4033-ACD6-123E80927B47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14A9-4FFA-B787-B7D0C56750B0}"/>
                </c:ext>
              </c:extLst>
            </c:dLbl>
            <c:dLbl>
              <c:idx val="2"/>
              <c:layout>
                <c:manualLayout>
                  <c:x val="-4.8434343434343524E-2"/>
                  <c:y val="-0.1114600177740214"/>
                </c:manualLayout>
              </c:layout>
              <c:tx>
                <c:rich>
                  <a:bodyPr/>
                  <a:lstStyle/>
                  <a:p>
                    <a:fld id="{81A9D177-DF98-46E2-AA5F-123117441FEE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EA2F6E38-6D79-4E8F-8B8C-79ED429C8C41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14A9-4FFA-B787-B7D0C56750B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586BD06F-2D2B-455B-A38D-277C6CD2A855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7DFAE64D-7FB6-4B97-941F-EFD9632C0939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14A9-4FFA-B787-B7D0C56750B0}"/>
                </c:ext>
              </c:extLst>
            </c:dLbl>
            <c:dLbl>
              <c:idx val="4"/>
              <c:layout>
                <c:manualLayout>
                  <c:x val="-3.496530263262547E-2"/>
                  <c:y val="-7.1175882020272391E-2"/>
                </c:manualLayout>
              </c:layout>
              <c:tx>
                <c:rich>
                  <a:bodyPr/>
                  <a:lstStyle/>
                  <a:p>
                    <a:fld id="{44960186-CDC0-4C85-ABC9-F590F00DC7A9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B213B5E3-0006-4E9C-8E11-987048CE992F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14A9-4FFA-B787-B7D0C56750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FY 2024</c:v>
                </c:pt>
                <c:pt idx="4">
                  <c:v>FY 2025</c:v>
                </c:pt>
              </c:strCache>
            </c:strRef>
          </c:cat>
          <c:val>
            <c:numRef>
              <c:f>Sheet1!$B$5:$B$9</c:f>
              <c:numCache>
                <c:formatCode>0.0%</c:formatCode>
                <c:ptCount val="5"/>
                <c:pt idx="0">
                  <c:v>0.50474618241848945</c:v>
                </c:pt>
                <c:pt idx="1">
                  <c:v>0.50293901542983099</c:v>
                </c:pt>
                <c:pt idx="2">
                  <c:v>0.46049362266026173</c:v>
                </c:pt>
                <c:pt idx="3">
                  <c:v>0.496</c:v>
                </c:pt>
                <c:pt idx="4">
                  <c:v>0.43210846924739632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Sheet1!$D$5:$D$9</c15:f>
                <c15:dlblRangeCache>
                  <c:ptCount val="5"/>
                  <c:pt idx="0">
                    <c:v>2446</c:v>
                  </c:pt>
                  <c:pt idx="1">
                    <c:v>2738</c:v>
                  </c:pt>
                  <c:pt idx="2">
                    <c:v>2780</c:v>
                  </c:pt>
                  <c:pt idx="3">
                    <c:v>2545</c:v>
                  </c:pt>
                  <c:pt idx="4">
                    <c:v>2199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CBA2-41AA-BBA9-80C5FEA38A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1708832"/>
        <c:axId val="1451695872"/>
      </c:lineChart>
      <c:catAx>
        <c:axId val="145170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1695872"/>
        <c:crosses val="autoZero"/>
        <c:auto val="1"/>
        <c:lblAlgn val="ctr"/>
        <c:lblOffset val="100"/>
        <c:noMultiLvlLbl val="0"/>
      </c:catAx>
      <c:valAx>
        <c:axId val="1451695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solidFill>
            <a:schemeClr val="bg1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1708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Percentage</a:t>
            </a:r>
            <a:r>
              <a:rPr lang="en-US" baseline="0"/>
              <a:t> of Successful Exits or Retention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Successful exits or retention of PH (not RRH)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tx>
                <c:rich>
                  <a:bodyPr/>
                  <a:lstStyle/>
                  <a:p>
                    <a:fld id="{98AFF497-E075-4524-A6BE-8B87E8E26312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107909CB-C107-44CD-8CED-36A071318F13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7C28-4E1C-9118-7D0F10FC7C0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7C4A64D-5BAD-48F8-93AB-5292D4CD8775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75CBDF0D-A055-4DDE-8071-BCC8B5E46678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7C28-4E1C-9118-7D0F10FC7C06}"/>
                </c:ext>
              </c:extLst>
            </c:dLbl>
            <c:dLbl>
              <c:idx val="2"/>
              <c:layout>
                <c:manualLayout>
                  <c:x val="-4.341545375009942E-2"/>
                  <c:y val="0.12408852208391072"/>
                </c:manualLayout>
              </c:layout>
              <c:tx>
                <c:rich>
                  <a:bodyPr/>
                  <a:lstStyle/>
                  <a:p>
                    <a:fld id="{7294B74C-D64E-4AD0-B118-17D454F71394}" type="CELLRANGE">
                      <a:rPr lang="en-US" baseline="0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03227065-5565-4FE6-85A7-55FC1919B80A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7C28-4E1C-9118-7D0F10FC7C06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C66D7F3A-43EE-45D4-98B1-BC0EB61AD256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611B4C11-FEC4-48C5-8818-D90D2075168A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7C28-4E1C-9118-7D0F10FC7C06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8E68C93-A0D1-4B38-B574-AACA828D97AD}" type="CELLRANGE">
                      <a:rPr lang="en-US"/>
                      <a:pPr/>
                      <a:t>[CELLRANGE]</a:t>
                    </a:fld>
                    <a:r>
                      <a:rPr lang="en-US" baseline="0"/>
                      <a:t>, </a:t>
                    </a:r>
                    <a:fld id="{87E80E55-D600-4C9C-99B1-297F5CB7AAF2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7C28-4E1C-9118-7D0F10FC7C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FY 2024</c:v>
                </c:pt>
                <c:pt idx="4">
                  <c:v>FY 2025</c:v>
                </c:pt>
              </c:strCache>
            </c:strRef>
          </c:cat>
          <c:val>
            <c:numRef>
              <c:f>Sheet1!$B$5:$B$9</c:f>
              <c:numCache>
                <c:formatCode>0.0%</c:formatCode>
                <c:ptCount val="5"/>
                <c:pt idx="0">
                  <c:v>0.94312796208530802</c:v>
                </c:pt>
                <c:pt idx="1">
                  <c:v>0.93911439114391149</c:v>
                </c:pt>
                <c:pt idx="2">
                  <c:v>0.95737704918032784</c:v>
                </c:pt>
                <c:pt idx="3">
                  <c:v>0.9428238039673279</c:v>
                </c:pt>
                <c:pt idx="4">
                  <c:v>0.93666666666666665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datalabelsRange>
                <c15:f>Sheet1!$D$5:$D$9</c15:f>
                <c15:dlblRangeCache>
                  <c:ptCount val="5"/>
                  <c:pt idx="0">
                    <c:v>398</c:v>
                  </c:pt>
                  <c:pt idx="1">
                    <c:v>509</c:v>
                  </c:pt>
                  <c:pt idx="2">
                    <c:v>584</c:v>
                  </c:pt>
                  <c:pt idx="3">
                    <c:v>808</c:v>
                  </c:pt>
                  <c:pt idx="4">
                    <c:v>843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CBA2-41AA-BBA9-80C5FEA38A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1708832"/>
        <c:axId val="1451695872"/>
      </c:lineChart>
      <c:catAx>
        <c:axId val="145170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1695872"/>
        <c:crosses val="autoZero"/>
        <c:auto val="1"/>
        <c:lblAlgn val="ctr"/>
        <c:lblOffset val="100"/>
        <c:noMultiLvlLbl val="0"/>
      </c:catAx>
      <c:valAx>
        <c:axId val="1451695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solidFill>
            <a:schemeClr val="bg1"/>
          </a:solidFill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1708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Average and</a:t>
            </a:r>
            <a:r>
              <a:rPr lang="en-US" baseline="0"/>
              <a:t> Median Days Homeless According to Days Enrolled in ES, SH, and TH </a:t>
            </a:r>
            <a:endParaRPr lang="en-US"/>
          </a:p>
        </c:rich>
      </c:tx>
      <c:layout>
        <c:manualLayout>
          <c:xMode val="edge"/>
          <c:yMode val="edge"/>
          <c:x val="0.1108964646464646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2858009226119461E-2"/>
          <c:y val="5.7234685559679505E-2"/>
          <c:w val="0.93325310188499166"/>
          <c:h val="0.78235435672413201"/>
        </c:manualLayout>
      </c:layout>
      <c:barChart>
        <c:barDir val="col"/>
        <c:grouping val="clustered"/>
        <c:varyColors val="0"/>
        <c:ser>
          <c:idx val="3"/>
          <c:order val="2"/>
          <c:tx>
            <c:strRef>
              <c:f>Sheet1!$D$1</c:f>
              <c:strCache>
                <c:ptCount val="1"/>
                <c:pt idx="0">
                  <c:v>Univers (ES, SH, TH)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FY 2024</c:v>
                </c:pt>
                <c:pt idx="4">
                  <c:v>FY 2025</c:v>
                </c:pt>
              </c:strCache>
            </c:strRef>
          </c:cat>
          <c:val>
            <c:numRef>
              <c:f>Sheet1!$D$5:$D$9</c:f>
              <c:numCache>
                <c:formatCode>General</c:formatCode>
                <c:ptCount val="5"/>
                <c:pt idx="0">
                  <c:v>4991</c:v>
                </c:pt>
                <c:pt idx="1">
                  <c:v>5547</c:v>
                </c:pt>
                <c:pt idx="2">
                  <c:v>5812</c:v>
                </c:pt>
                <c:pt idx="3">
                  <c:v>4839</c:v>
                </c:pt>
                <c:pt idx="4">
                  <c:v>4645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E5-46E1-88AD-3B0107E3A534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52223648"/>
        <c:axId val="352224040"/>
      </c:barChar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Average Days (ES, SH, TH)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101641414141414E-2"/>
                  <c:y val="-3.5255941227596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b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643939393939385E-2"/>
                      <c:h val="8.009359497086376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297-4601-A761-7C0D3FC68A00}"/>
                </c:ext>
              </c:extLst>
            </c:dLbl>
            <c:dLbl>
              <c:idx val="1"/>
              <c:layout>
                <c:manualLayout>
                  <c:x val="-2.7266314722023382E-2"/>
                  <c:y val="2.46559400569001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b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643939393939385E-2"/>
                      <c:h val="6.357377476374163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734-4495-BB00-8B9AA987C693}"/>
                </c:ext>
              </c:extLst>
            </c:dLbl>
            <c:dLbl>
              <c:idx val="2"/>
              <c:layout>
                <c:manualLayout>
                  <c:x val="-1.7165453750099421E-2"/>
                  <c:y val="3.704580521224175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b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593434343434344E-2"/>
                      <c:h val="6.082047139588795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B297-4601-A761-7C0D3FC68A00}"/>
                </c:ext>
              </c:extLst>
            </c:dLbl>
            <c:dLbl>
              <c:idx val="3"/>
              <c:layout>
                <c:manualLayout>
                  <c:x val="-2.905616201383918E-2"/>
                  <c:y val="2.190263668904646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b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643939393939385E-2"/>
                      <c:h val="8.009359497086376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297-4601-A761-7C0D3FC68A00}"/>
                </c:ext>
              </c:extLst>
            </c:dLbl>
            <c:dLbl>
              <c:idx val="4"/>
              <c:layout>
                <c:manualLayout>
                  <c:x val="-2.0953332537978209E-2"/>
                  <c:y val="3.15391984765343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34-4495-BB00-8B9AA987C6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b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FY 2024</c:v>
                </c:pt>
                <c:pt idx="4">
                  <c:v>FY 2025</c:v>
                </c:pt>
              </c:strCache>
            </c:strRef>
          </c:cat>
          <c:val>
            <c:numRef>
              <c:f>Sheet1!$B$5:$B$9</c:f>
              <c:numCache>
                <c:formatCode>General</c:formatCode>
                <c:ptCount val="5"/>
                <c:pt idx="0">
                  <c:v>67</c:v>
                </c:pt>
                <c:pt idx="1">
                  <c:v>63</c:v>
                </c:pt>
                <c:pt idx="2">
                  <c:v>70</c:v>
                </c:pt>
                <c:pt idx="3">
                  <c:v>75</c:v>
                </c:pt>
                <c:pt idx="4">
                  <c:v>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B9E-467E-AC2A-DB0AAA0101FE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Median Days (ES, SH, TH)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FY 2024</c:v>
                </c:pt>
                <c:pt idx="4">
                  <c:v>FY 2025</c:v>
                </c:pt>
              </c:strCache>
            </c:strRef>
          </c:cat>
          <c:val>
            <c:numRef>
              <c:f>Sheet1!$C$5:$C$9</c:f>
              <c:numCache>
                <c:formatCode>General</c:formatCode>
                <c:ptCount val="5"/>
                <c:pt idx="0">
                  <c:v>31</c:v>
                </c:pt>
                <c:pt idx="1">
                  <c:v>31</c:v>
                </c:pt>
                <c:pt idx="2">
                  <c:v>34</c:v>
                </c:pt>
                <c:pt idx="3">
                  <c:v>40</c:v>
                </c:pt>
                <c:pt idx="4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9B9E-467E-AC2A-DB0AAA0101F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19028544"/>
        <c:axId val="919034304"/>
      </c:lineChart>
      <c:catAx>
        <c:axId val="35222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224040"/>
        <c:crosses val="autoZero"/>
        <c:auto val="1"/>
        <c:lblAlgn val="ctr"/>
        <c:lblOffset val="100"/>
        <c:noMultiLvlLbl val="0"/>
      </c:catAx>
      <c:valAx>
        <c:axId val="352224040"/>
        <c:scaling>
          <c:orientation val="minMax"/>
          <c:max val="6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223648"/>
        <c:crosses val="autoZero"/>
        <c:crossBetween val="between"/>
      </c:valAx>
      <c:valAx>
        <c:axId val="91903430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9028544"/>
        <c:crosses val="max"/>
        <c:crossBetween val="between"/>
      </c:valAx>
      <c:catAx>
        <c:axId val="9190285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19034304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t" anchorCtr="0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Average and</a:t>
            </a:r>
            <a:r>
              <a:rPr lang="en-US" baseline="0"/>
              <a:t> Median Days Homeless According to Days Enrolled and Prior Living Situation</a:t>
            </a:r>
            <a:endParaRPr lang="en-US"/>
          </a:p>
        </c:rich>
      </c:tx>
      <c:layout>
        <c:manualLayout>
          <c:xMode val="edge"/>
          <c:yMode val="edge"/>
          <c:x val="0.1310984848484848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2858009226119461E-2"/>
          <c:y val="5.7234685559679505E-2"/>
          <c:w val="0.93325310188499166"/>
          <c:h val="0.78235435672413201"/>
        </c:manualLayout>
      </c:layout>
      <c:barChart>
        <c:barDir val="col"/>
        <c:grouping val="clustered"/>
        <c:varyColors val="0"/>
        <c:ser>
          <c:idx val="3"/>
          <c:order val="2"/>
          <c:tx>
            <c:strRef>
              <c:f>Sheet1!$D$1</c:f>
              <c:strCache>
                <c:ptCount val="1"/>
                <c:pt idx="0">
                  <c:v>Universe (ES, SH, in PH prior to move-in)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FY 2024</c:v>
                </c:pt>
                <c:pt idx="4">
                  <c:v>FY 2025</c:v>
                </c:pt>
              </c:strCache>
            </c:strRef>
          </c:cat>
          <c:val>
            <c:numRef>
              <c:f>Sheet1!$D$5:$D$9</c:f>
              <c:numCache>
                <c:formatCode>General</c:formatCode>
                <c:ptCount val="5"/>
                <c:pt idx="0">
                  <c:v>5492</c:v>
                </c:pt>
                <c:pt idx="1">
                  <c:v>6140</c:v>
                </c:pt>
                <c:pt idx="2">
                  <c:v>6817</c:v>
                </c:pt>
                <c:pt idx="3">
                  <c:v>5859</c:v>
                </c:pt>
                <c:pt idx="4">
                  <c:v>5605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E5-46E1-88AD-3B0107E3A534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52223648"/>
        <c:axId val="352224040"/>
      </c:barChar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Average Days (ES, SH, in PH prior to move-in)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rgbClr val="00B0F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FY 2024</c:v>
                </c:pt>
                <c:pt idx="4">
                  <c:v>FY 2025</c:v>
                </c:pt>
              </c:strCache>
            </c:strRef>
          </c:cat>
          <c:val>
            <c:numRef>
              <c:f>Sheet1!$B$5:$B$9</c:f>
              <c:numCache>
                <c:formatCode>General</c:formatCode>
                <c:ptCount val="5"/>
                <c:pt idx="0">
                  <c:v>247</c:v>
                </c:pt>
                <c:pt idx="1">
                  <c:v>264</c:v>
                </c:pt>
                <c:pt idx="2">
                  <c:v>256</c:v>
                </c:pt>
                <c:pt idx="3">
                  <c:v>253</c:v>
                </c:pt>
                <c:pt idx="4">
                  <c:v>249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B9E-467E-AC2A-DB0AAA0101FE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Median Days (ES, SH, in PH prior to move-in)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FY 2024</c:v>
                </c:pt>
                <c:pt idx="4">
                  <c:v>FY 2025</c:v>
                </c:pt>
              </c:strCache>
            </c:strRef>
          </c:cat>
          <c:val>
            <c:numRef>
              <c:f>Sheet1!$C$5:$C$9</c:f>
              <c:numCache>
                <c:formatCode>General</c:formatCode>
                <c:ptCount val="5"/>
                <c:pt idx="0">
                  <c:v>72</c:v>
                </c:pt>
                <c:pt idx="1">
                  <c:v>77</c:v>
                </c:pt>
                <c:pt idx="2">
                  <c:v>80</c:v>
                </c:pt>
                <c:pt idx="3">
                  <c:v>90</c:v>
                </c:pt>
                <c:pt idx="4">
                  <c:v>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9B9E-467E-AC2A-DB0AAA0101F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50979440"/>
        <c:axId val="1450978480"/>
      </c:lineChart>
      <c:catAx>
        <c:axId val="35222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224040"/>
        <c:crosses val="autoZero"/>
        <c:auto val="1"/>
        <c:lblAlgn val="ctr"/>
        <c:lblOffset val="100"/>
        <c:noMultiLvlLbl val="0"/>
      </c:catAx>
      <c:valAx>
        <c:axId val="3522240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223648"/>
        <c:crosses val="autoZero"/>
        <c:crossBetween val="between"/>
      </c:valAx>
      <c:valAx>
        <c:axId val="145097848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0979440"/>
        <c:crosses val="max"/>
        <c:crossBetween val="between"/>
      </c:valAx>
      <c:catAx>
        <c:axId val="14509794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450978480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t" anchorCtr="0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Average and</a:t>
            </a:r>
            <a:r>
              <a:rPr lang="en-US" baseline="0" dirty="0"/>
              <a:t> Median Days Homeless According to Days Enrolled and Prior Living Situation</a:t>
            </a:r>
            <a:endParaRPr lang="en-US" dirty="0"/>
          </a:p>
        </c:rich>
      </c:tx>
      <c:layout>
        <c:manualLayout>
          <c:xMode val="edge"/>
          <c:yMode val="edge"/>
          <c:x val="0.1222601010101010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2858009226119461E-2"/>
          <c:y val="5.7234685559679505E-2"/>
          <c:w val="0.93325310188499166"/>
          <c:h val="0.78235435672413201"/>
        </c:manualLayout>
      </c:layout>
      <c:barChart>
        <c:barDir val="col"/>
        <c:grouping val="clustered"/>
        <c:varyColors val="0"/>
        <c:ser>
          <c:idx val="3"/>
          <c:order val="2"/>
          <c:tx>
            <c:strRef>
              <c:f>Sheet1!$D$1</c:f>
              <c:strCache>
                <c:ptCount val="1"/>
                <c:pt idx="0">
                  <c:v>Universe (ES, SH, TH, in PH prior to move-in)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FY 2024</c:v>
                </c:pt>
                <c:pt idx="4">
                  <c:v>FY 2025</c:v>
                </c:pt>
              </c:strCache>
            </c:strRef>
          </c:cat>
          <c:val>
            <c:numRef>
              <c:f>Sheet1!$D$5:$D$9</c:f>
              <c:numCache>
                <c:formatCode>General</c:formatCode>
                <c:ptCount val="5"/>
                <c:pt idx="0">
                  <c:v>6514</c:v>
                </c:pt>
                <c:pt idx="1">
                  <c:v>6638</c:v>
                </c:pt>
                <c:pt idx="2">
                  <c:v>7197</c:v>
                </c:pt>
                <c:pt idx="3">
                  <c:v>6223</c:v>
                </c:pt>
                <c:pt idx="4">
                  <c:v>5873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E5-46E1-88AD-3B0107E3A534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52223648"/>
        <c:axId val="352224040"/>
      </c:barChar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Average Days (ES, SH, TH, in PH prior to move-in)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b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88E-4E3B-AE53-185A0682857E}"/>
                </c:ext>
              </c:extLst>
            </c:dLbl>
            <c:dLbl>
              <c:idx val="2"/>
              <c:layout>
                <c:manualLayout>
                  <c:x val="-2.7957726875049708E-2"/>
                  <c:y val="3.42925018443880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8E-4E3B-AE53-185A0682857E}"/>
                </c:ext>
              </c:extLst>
            </c:dLbl>
            <c:dLbl>
              <c:idx val="3"/>
              <c:layout>
                <c:manualLayout>
                  <c:x val="-2.4696969696969696E-2"/>
                  <c:y val="3.42925018443880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A30-45EA-B91E-FBC74E3F1145}"/>
                </c:ext>
              </c:extLst>
            </c:dLbl>
            <c:dLbl>
              <c:idx val="4"/>
              <c:layout>
                <c:manualLayout>
                  <c:x val="-1.9119343036666056E-2"/>
                  <c:y val="2.60325917408269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522-4159-A6F2-90995003EA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FY 2024</c:v>
                </c:pt>
                <c:pt idx="4">
                  <c:v>FY 2025</c:v>
                </c:pt>
              </c:strCache>
            </c:strRef>
          </c:cat>
          <c:val>
            <c:numRef>
              <c:f>Sheet1!$B$5:$B$9</c:f>
              <c:numCache>
                <c:formatCode>General</c:formatCode>
                <c:ptCount val="5"/>
                <c:pt idx="0">
                  <c:v>249</c:v>
                </c:pt>
                <c:pt idx="1">
                  <c:v>266</c:v>
                </c:pt>
                <c:pt idx="2">
                  <c:v>262</c:v>
                </c:pt>
                <c:pt idx="3">
                  <c:v>260</c:v>
                </c:pt>
                <c:pt idx="4">
                  <c:v>258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B9E-467E-AC2A-DB0AAA0101FE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Median Days (ES, SH, TH, in PH prior to move-in)</c:v>
                </c:pt>
              </c:strCache>
            </c:strRef>
          </c:tx>
          <c:spPr>
            <a:ln w="25400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</c:v>
                </c:pt>
                <c:pt idx="1">
                  <c:v>FY 2022</c:v>
                </c:pt>
                <c:pt idx="2">
                  <c:v>FY 2023</c:v>
                </c:pt>
                <c:pt idx="3">
                  <c:v>FY 2024</c:v>
                </c:pt>
                <c:pt idx="4">
                  <c:v>FY 2025</c:v>
                </c:pt>
              </c:strCache>
            </c:strRef>
          </c:cat>
          <c:val>
            <c:numRef>
              <c:f>Sheet1!$C$5:$C$9</c:f>
              <c:numCache>
                <c:formatCode>General</c:formatCode>
                <c:ptCount val="5"/>
                <c:pt idx="0">
                  <c:v>78</c:v>
                </c:pt>
                <c:pt idx="1">
                  <c:v>84</c:v>
                </c:pt>
                <c:pt idx="2">
                  <c:v>89</c:v>
                </c:pt>
                <c:pt idx="3">
                  <c:v>97</c:v>
                </c:pt>
                <c:pt idx="4">
                  <c:v>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9B9E-467E-AC2A-DB0AAA0101F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42974000"/>
        <c:axId val="1142972080"/>
      </c:lineChart>
      <c:catAx>
        <c:axId val="35222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224040"/>
        <c:crosses val="autoZero"/>
        <c:auto val="1"/>
        <c:lblAlgn val="ctr"/>
        <c:lblOffset val="100"/>
        <c:noMultiLvlLbl val="0"/>
      </c:catAx>
      <c:valAx>
        <c:axId val="3522240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223648"/>
        <c:crosses val="autoZero"/>
        <c:crossBetween val="between"/>
      </c:valAx>
      <c:valAx>
        <c:axId val="114297208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42974000"/>
        <c:crosses val="max"/>
        <c:crossBetween val="between"/>
      </c:valAx>
      <c:catAx>
        <c:axId val="11429740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42972080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0520961852439852"/>
          <c:w val="0.95017994909727188"/>
          <c:h val="7.8270561268479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858009226119461E-2"/>
          <c:y val="5.7234685559679505E-2"/>
          <c:w val="0.93325310188499166"/>
          <c:h val="0.782354356724132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 6 months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 
(exited FY 2019)</c:v>
                </c:pt>
                <c:pt idx="1">
                  <c:v>FY 2022 
(exited FY 2020)</c:v>
                </c:pt>
                <c:pt idx="2">
                  <c:v>FY 2023 
(exited FY 2021) </c:v>
                </c:pt>
                <c:pt idx="3">
                  <c:v>FY 2024
(exited FY 2022) </c:v>
                </c:pt>
                <c:pt idx="4">
                  <c:v>FY 2025
(exited FY 2023) </c:v>
                </c:pt>
              </c:strCache>
            </c:strRef>
          </c:cat>
          <c:val>
            <c:numRef>
              <c:f>Sheet1!$B$5:$B$9</c:f>
              <c:numCache>
                <c:formatCode>0.0%</c:formatCode>
                <c:ptCount val="5"/>
                <c:pt idx="0">
                  <c:v>5.128205128205128E-2</c:v>
                </c:pt>
                <c:pt idx="1">
                  <c:v>4.2253521126760563E-2</c:v>
                </c:pt>
                <c:pt idx="2">
                  <c:v>4.878048780487805E-2</c:v>
                </c:pt>
                <c:pt idx="3">
                  <c:v>9.9000000000000005E-2</c:v>
                </c:pt>
                <c:pt idx="4">
                  <c:v>0.1111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B9E-467E-AC2A-DB0AAA0101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6 - 12 months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 
(exited FY 2019)</c:v>
                </c:pt>
                <c:pt idx="1">
                  <c:v>FY 2022 
(exited FY 2020)</c:v>
                </c:pt>
                <c:pt idx="2">
                  <c:v>FY 2023 
(exited FY 2021) </c:v>
                </c:pt>
                <c:pt idx="3">
                  <c:v>FY 2024
(exited FY 2022) </c:v>
                </c:pt>
                <c:pt idx="4">
                  <c:v>FY 2025
(exited FY 2023) </c:v>
                </c:pt>
              </c:strCache>
            </c:strRef>
          </c:cat>
          <c:val>
            <c:numRef>
              <c:f>Sheet1!$C$5:$C$9</c:f>
              <c:numCache>
                <c:formatCode>0.0%</c:formatCode>
                <c:ptCount val="5"/>
                <c:pt idx="0">
                  <c:v>5.128205128205128E-2</c:v>
                </c:pt>
                <c:pt idx="1">
                  <c:v>2.8169014084507043E-2</c:v>
                </c:pt>
                <c:pt idx="2">
                  <c:v>3.6585365853658534E-2</c:v>
                </c:pt>
                <c:pt idx="3">
                  <c:v>8.72E-2</c:v>
                </c:pt>
                <c:pt idx="4">
                  <c:v>6.3E-2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B9E-467E-AC2A-DB0AAA0101F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13 - 24 months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 
(exited FY 2019)</c:v>
                </c:pt>
                <c:pt idx="1">
                  <c:v>FY 2022 
(exited FY 2020)</c:v>
                </c:pt>
                <c:pt idx="2">
                  <c:v>FY 2023 
(exited FY 2021) </c:v>
                </c:pt>
                <c:pt idx="3">
                  <c:v>FY 2024
(exited FY 2022) </c:v>
                </c:pt>
                <c:pt idx="4">
                  <c:v>FY 2025
(exited FY 2023) </c:v>
                </c:pt>
              </c:strCache>
            </c:strRef>
          </c:cat>
          <c:val>
            <c:numRef>
              <c:f>Sheet1!$D$5:$D$9</c:f>
              <c:numCache>
                <c:formatCode>0.0%</c:formatCode>
                <c:ptCount val="5"/>
                <c:pt idx="0">
                  <c:v>7.6923076923076927E-2</c:v>
                </c:pt>
                <c:pt idx="1">
                  <c:v>0.12676056338028169</c:v>
                </c:pt>
                <c:pt idx="2">
                  <c:v>6.7073170731707321E-2</c:v>
                </c:pt>
                <c:pt idx="3">
                  <c:v>0.1163</c:v>
                </c:pt>
                <c:pt idx="4">
                  <c:v>0.12959999999999999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B9E-467E-AC2A-DB0AAA0101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2223648"/>
        <c:axId val="352224040"/>
      </c:barChart>
      <c:line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Within 2 years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 
(exited FY 2019)</c:v>
                </c:pt>
                <c:pt idx="1">
                  <c:v>FY 2022 
(exited FY 2020)</c:v>
                </c:pt>
                <c:pt idx="2">
                  <c:v>FY 2023 
(exited FY 2021) </c:v>
                </c:pt>
                <c:pt idx="3">
                  <c:v>FY 2024
(exited FY 2022) </c:v>
                </c:pt>
                <c:pt idx="4">
                  <c:v>FY 2025
(exited FY 2023) </c:v>
                </c:pt>
              </c:strCache>
            </c:strRef>
          </c:cat>
          <c:val>
            <c:numRef>
              <c:f>Sheet1!$E$5:$E$9</c:f>
              <c:numCache>
                <c:formatCode>0.0%</c:formatCode>
                <c:ptCount val="5"/>
                <c:pt idx="0">
                  <c:v>0.17948717948717949</c:v>
                </c:pt>
                <c:pt idx="1">
                  <c:v>0.19718309859154928</c:v>
                </c:pt>
                <c:pt idx="2">
                  <c:v>0.1524390243902439</c:v>
                </c:pt>
                <c:pt idx="3">
                  <c:v>0.30230000000000001</c:v>
                </c:pt>
                <c:pt idx="4">
                  <c:v>0.30370000000000003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E5-46E1-88AD-3B0107E3A5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2223648"/>
        <c:axId val="352224040"/>
      </c:lineChart>
      <c:catAx>
        <c:axId val="35222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224040"/>
        <c:crosses val="autoZero"/>
        <c:auto val="1"/>
        <c:lblAlgn val="ctr"/>
        <c:lblOffset val="100"/>
        <c:noMultiLvlLbl val="0"/>
      </c:catAx>
      <c:valAx>
        <c:axId val="3522240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223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 6 months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FY 2021 
(exited FY 2019)</c:v>
                </c:pt>
                <c:pt idx="1">
                  <c:v>FY 2022 
(exited FY 2020)</c:v>
                </c:pt>
                <c:pt idx="2">
                  <c:v>FY 2023 
(exited FY 2021) </c:v>
                </c:pt>
                <c:pt idx="3">
                  <c:v>FY 2024
(exited FY 2022) </c:v>
                </c:pt>
                <c:pt idx="4">
                  <c:v>FY 2025
(exited FY 2023) </c:v>
                </c:pt>
              </c:strCache>
            </c:strRef>
          </c:cat>
          <c:val>
            <c:numRef>
              <c:f>Sheet1!$B$3:$B$7</c:f>
              <c:numCache>
                <c:formatCode>0.0%</c:formatCode>
                <c:ptCount val="5"/>
                <c:pt idx="0">
                  <c:v>0.14256722475900557</c:v>
                </c:pt>
                <c:pt idx="1">
                  <c:v>0.10332950631458095</c:v>
                </c:pt>
                <c:pt idx="2">
                  <c:v>0.1056047197640118</c:v>
                </c:pt>
                <c:pt idx="3">
                  <c:v>0.16300000000000001</c:v>
                </c:pt>
                <c:pt idx="4">
                  <c:v>0.1956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C2-4695-BABD-F8C93B3E6FA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6 - 12 months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FY 2021 
(exited FY 2019)</c:v>
                </c:pt>
                <c:pt idx="1">
                  <c:v>FY 2022 
(exited FY 2020)</c:v>
                </c:pt>
                <c:pt idx="2">
                  <c:v>FY 2023 
(exited FY 2021) </c:v>
                </c:pt>
                <c:pt idx="3">
                  <c:v>FY 2024
(exited FY 2022) </c:v>
                </c:pt>
                <c:pt idx="4">
                  <c:v>FY 2025
(exited FY 2023) </c:v>
                </c:pt>
              </c:strCache>
            </c:strRef>
          </c:cat>
          <c:val>
            <c:numRef>
              <c:f>Sheet1!$C$3:$C$7</c:f>
              <c:numCache>
                <c:formatCode>0.0%</c:formatCode>
                <c:ptCount val="5"/>
                <c:pt idx="0">
                  <c:v>5.6823947234906136E-2</c:v>
                </c:pt>
                <c:pt idx="1">
                  <c:v>7.7497129735935699E-2</c:v>
                </c:pt>
                <c:pt idx="2">
                  <c:v>6.2536873156342182E-2</c:v>
                </c:pt>
                <c:pt idx="3">
                  <c:v>7.2999999999999995E-2</c:v>
                </c:pt>
                <c:pt idx="4">
                  <c:v>6.1600000000000002E-2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C2-4695-BABD-F8C93B3E6FA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13 - 24 months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FY 2021 
(exited FY 2019)</c:v>
                </c:pt>
                <c:pt idx="1">
                  <c:v>FY 2022 
(exited FY 2020)</c:v>
                </c:pt>
                <c:pt idx="2">
                  <c:v>FY 2023 
(exited FY 2021) </c:v>
                </c:pt>
                <c:pt idx="3">
                  <c:v>FY 2024
(exited FY 2022) </c:v>
                </c:pt>
                <c:pt idx="4">
                  <c:v>FY 2025
(exited FY 2023) </c:v>
                </c:pt>
              </c:strCache>
            </c:strRef>
          </c:cat>
          <c:val>
            <c:numRef>
              <c:f>Sheet1!$D$3:$D$7</c:f>
              <c:numCache>
                <c:formatCode>0.0%</c:formatCode>
                <c:ptCount val="5"/>
                <c:pt idx="0">
                  <c:v>6.3926940639269403E-2</c:v>
                </c:pt>
                <c:pt idx="1">
                  <c:v>7.8071182548794485E-2</c:v>
                </c:pt>
                <c:pt idx="2">
                  <c:v>9.7935103244837757E-2</c:v>
                </c:pt>
                <c:pt idx="3">
                  <c:v>8.1000000000000003E-2</c:v>
                </c:pt>
                <c:pt idx="4">
                  <c:v>8.6400000000000005E-2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C2-4695-BABD-F8C93B3E6FA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94843648"/>
        <c:axId val="394842688"/>
      </c:barChart>
      <c:line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within 2 years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3.297353455818023E-2"/>
                  <c:y val="-5.68271507498027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7C2-4695-BABD-F8C93B3E6FA6}"/>
                </c:ext>
              </c:extLst>
            </c:dLbl>
            <c:dLbl>
              <c:idx val="1"/>
              <c:layout>
                <c:manualLayout>
                  <c:x val="-3.297353455818023E-2"/>
                  <c:y val="-4.7355958958168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7C2-4695-BABD-F8C93B3E6FA6}"/>
                </c:ext>
              </c:extLst>
            </c:dLbl>
            <c:dLbl>
              <c:idx val="2"/>
              <c:layout>
                <c:manualLayout>
                  <c:x val="-3.0448282032927702E-2"/>
                  <c:y val="-5.36700868192580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7C2-4695-BABD-F8C93B3E6FA6}"/>
                </c:ext>
              </c:extLst>
            </c:dLbl>
            <c:dLbl>
              <c:idx val="3"/>
              <c:layout>
                <c:manualLayout>
                  <c:x val="-3.297353455818023E-2"/>
                  <c:y val="-3.47277032359905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7C2-4695-BABD-F8C93B3E6FA6}"/>
                </c:ext>
              </c:extLst>
            </c:dLbl>
            <c:dLbl>
              <c:idx val="4"/>
              <c:layout>
                <c:manualLayout>
                  <c:x val="-3.8715302632625466E-2"/>
                  <c:y val="-5.05130228887135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7C2-4695-BABD-F8C93B3E6F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FY 2021 
(exited FY 2019)</c:v>
                </c:pt>
                <c:pt idx="1">
                  <c:v>FY 2022 
(exited FY 2020)</c:v>
                </c:pt>
                <c:pt idx="2">
                  <c:v>FY 2023 
(exited FY 2021) </c:v>
                </c:pt>
                <c:pt idx="3">
                  <c:v>FY 2024
(exited FY 2022) </c:v>
                </c:pt>
                <c:pt idx="4">
                  <c:v>FY 2025
(exited FY 2023) </c:v>
                </c:pt>
              </c:strCache>
            </c:strRef>
          </c:cat>
          <c:val>
            <c:numRef>
              <c:f>Sheet1!$E$3:$E$7</c:f>
              <c:numCache>
                <c:formatCode>0.0%</c:formatCode>
                <c:ptCount val="5"/>
                <c:pt idx="0">
                  <c:v>0.26331811263318111</c:v>
                </c:pt>
                <c:pt idx="1">
                  <c:v>0.25889781859931116</c:v>
                </c:pt>
                <c:pt idx="2">
                  <c:v>0.26607669616519175</c:v>
                </c:pt>
                <c:pt idx="3">
                  <c:v>0.318</c:v>
                </c:pt>
                <c:pt idx="4">
                  <c:v>0.34350000000000003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E7C2-4695-BABD-F8C93B3E6FA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94843648"/>
        <c:axId val="394842688"/>
      </c:lineChart>
      <c:catAx>
        <c:axId val="39484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4842688"/>
        <c:crosses val="autoZero"/>
        <c:auto val="1"/>
        <c:lblAlgn val="ctr"/>
        <c:lblOffset val="100"/>
        <c:noMultiLvlLbl val="0"/>
      </c:catAx>
      <c:valAx>
        <c:axId val="394842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4843648"/>
        <c:crosses val="autoZero"/>
        <c:crossBetween val="between"/>
      </c:valAx>
      <c:spPr>
        <a:noFill/>
        <a:ln w="0">
          <a:solidFill>
            <a:schemeClr val="bg1"/>
          </a:solidFill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858009226119461E-2"/>
          <c:y val="5.7234685559679505E-2"/>
          <c:w val="0.93325310188499166"/>
          <c:h val="0.782354356724132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 6 months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 
(exited FY 2019)</c:v>
                </c:pt>
                <c:pt idx="1">
                  <c:v>FY 2022 
(exited FY 2020)</c:v>
                </c:pt>
                <c:pt idx="2">
                  <c:v>FY 2023 
(exited FY 2021) </c:v>
                </c:pt>
                <c:pt idx="3">
                  <c:v>FY 2024
(exited FY 2022) </c:v>
                </c:pt>
                <c:pt idx="4">
                  <c:v>FY 2025
(exited FY 2023) </c:v>
                </c:pt>
              </c:strCache>
            </c:strRef>
          </c:cat>
          <c:val>
            <c:numRef>
              <c:f>Sheet1!$B$5:$B$9</c:f>
              <c:numCache>
                <c:formatCode>0.0%</c:formatCode>
                <c:ptCount val="5"/>
                <c:pt idx="0">
                  <c:v>2.6627218934911243E-2</c:v>
                </c:pt>
                <c:pt idx="1">
                  <c:v>3.4782608695652174E-2</c:v>
                </c:pt>
                <c:pt idx="2">
                  <c:v>6.726457399103139E-2</c:v>
                </c:pt>
                <c:pt idx="3">
                  <c:v>8.2000000000000003E-2</c:v>
                </c:pt>
                <c:pt idx="4">
                  <c:v>5.8400000000000001E-2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B9E-467E-AC2A-DB0AAA0101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6 - 12 months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 
(exited FY 2019)</c:v>
                </c:pt>
                <c:pt idx="1">
                  <c:v>FY 2022 
(exited FY 2020)</c:v>
                </c:pt>
                <c:pt idx="2">
                  <c:v>FY 2023 
(exited FY 2021) </c:v>
                </c:pt>
                <c:pt idx="3">
                  <c:v>FY 2024
(exited FY 2022) </c:v>
                </c:pt>
                <c:pt idx="4">
                  <c:v>FY 2025
(exited FY 2023) </c:v>
                </c:pt>
              </c:strCache>
            </c:strRef>
          </c:cat>
          <c:val>
            <c:numRef>
              <c:f>Sheet1!$C$5:$C$9</c:f>
              <c:numCache>
                <c:formatCode>0.0%</c:formatCode>
                <c:ptCount val="5"/>
                <c:pt idx="0">
                  <c:v>6.8047337278106509E-2</c:v>
                </c:pt>
                <c:pt idx="1">
                  <c:v>4.7826086956521741E-2</c:v>
                </c:pt>
                <c:pt idx="2">
                  <c:v>4.4843049327354258E-2</c:v>
                </c:pt>
                <c:pt idx="3">
                  <c:v>2.8000000000000001E-2</c:v>
                </c:pt>
                <c:pt idx="4">
                  <c:v>5.1900000000000002E-2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B9E-467E-AC2A-DB0AAA0101F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13 - 24 months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 
(exited FY 2019)</c:v>
                </c:pt>
                <c:pt idx="1">
                  <c:v>FY 2022 
(exited FY 2020)</c:v>
                </c:pt>
                <c:pt idx="2">
                  <c:v>FY 2023 
(exited FY 2021) </c:v>
                </c:pt>
                <c:pt idx="3">
                  <c:v>FY 2024
(exited FY 2022) </c:v>
                </c:pt>
                <c:pt idx="4">
                  <c:v>FY 2025
(exited FY 2023) </c:v>
                </c:pt>
              </c:strCache>
            </c:strRef>
          </c:cat>
          <c:val>
            <c:numRef>
              <c:f>Sheet1!$D$5:$D$9</c:f>
              <c:numCache>
                <c:formatCode>0.0%</c:formatCode>
                <c:ptCount val="5"/>
                <c:pt idx="0">
                  <c:v>3.8461538461538464E-2</c:v>
                </c:pt>
                <c:pt idx="1">
                  <c:v>9.5652173913043481E-2</c:v>
                </c:pt>
                <c:pt idx="2">
                  <c:v>8.0717488789237665E-2</c:v>
                </c:pt>
                <c:pt idx="3">
                  <c:v>4.7E-2</c:v>
                </c:pt>
                <c:pt idx="4">
                  <c:v>5.8400000000000001E-2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B9E-467E-AC2A-DB0AAA0101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2223648"/>
        <c:axId val="352224040"/>
      </c:barChart>
      <c:line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Within 2 years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 
(exited FY 2019)</c:v>
                </c:pt>
                <c:pt idx="1">
                  <c:v>FY 2022 
(exited FY 2020)</c:v>
                </c:pt>
                <c:pt idx="2">
                  <c:v>FY 2023 
(exited FY 2021) </c:v>
                </c:pt>
                <c:pt idx="3">
                  <c:v>FY 2024
(exited FY 2022) </c:v>
                </c:pt>
                <c:pt idx="4">
                  <c:v>FY 2025
(exited FY 2023) </c:v>
                </c:pt>
              </c:strCache>
            </c:strRef>
          </c:cat>
          <c:val>
            <c:numRef>
              <c:f>Sheet1!$E$5:$E$9</c:f>
              <c:numCache>
                <c:formatCode>0.0%</c:formatCode>
                <c:ptCount val="5"/>
                <c:pt idx="0">
                  <c:v>0.13313609467455623</c:v>
                </c:pt>
                <c:pt idx="1">
                  <c:v>0.17826086956521739</c:v>
                </c:pt>
                <c:pt idx="2">
                  <c:v>0.19282511210762332</c:v>
                </c:pt>
                <c:pt idx="3">
                  <c:v>0.157</c:v>
                </c:pt>
                <c:pt idx="4">
                  <c:v>0.16880000000000001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E5-46E1-88AD-3B0107E3A53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52223648"/>
        <c:axId val="352224040"/>
      </c:lineChart>
      <c:catAx>
        <c:axId val="35222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224040"/>
        <c:crosses val="autoZero"/>
        <c:auto val="1"/>
        <c:lblAlgn val="ctr"/>
        <c:lblOffset val="100"/>
        <c:noMultiLvlLbl val="0"/>
      </c:catAx>
      <c:valAx>
        <c:axId val="3522240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223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32248647896285693"/>
          <c:y val="0.94365656110166851"/>
          <c:w val="0.35502704207428615"/>
          <c:h val="5.63434388983315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501948620058859E-2"/>
          <c:y val="3.2454949876860109E-2"/>
          <c:w val="0.93325310188499166"/>
          <c:h val="0.782354356724132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 6 months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FY 2021 
(exited FY 2019)</c:v>
                </c:pt>
                <c:pt idx="1">
                  <c:v>FY 2022 
(exited FY 2020)</c:v>
                </c:pt>
                <c:pt idx="2">
                  <c:v>FY 2023 
(exited FY 2021)</c:v>
                </c:pt>
                <c:pt idx="3">
                  <c:v>FY 2024
(exited FY 2022)</c:v>
                </c:pt>
                <c:pt idx="4">
                  <c:v>FY 2025
(exited FY 2023)</c:v>
                </c:pt>
              </c:strCache>
            </c:strRef>
          </c:cat>
          <c:val>
            <c:numRef>
              <c:f>Sheet1!$B$3:$B$7</c:f>
              <c:numCache>
                <c:formatCode>0.0%</c:formatCode>
                <c:ptCount val="5"/>
                <c:pt idx="0">
                  <c:v>0.1111111111111111</c:v>
                </c:pt>
                <c:pt idx="1">
                  <c:v>7.1428571428571425E-2</c:v>
                </c:pt>
                <c:pt idx="2">
                  <c:v>9.0909090909090912E-2</c:v>
                </c:pt>
                <c:pt idx="3">
                  <c:v>0.111</c:v>
                </c:pt>
                <c:pt idx="4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B9E-467E-AC2A-DB0AAA0101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6 - 12 months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6.1868686868686844E-2"/>
                  <c:y val="5.50660792951531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57D-41DD-9F4B-93DA6C2F0363}"/>
                </c:ext>
              </c:extLst>
            </c:dLbl>
            <c:dLbl>
              <c:idx val="1"/>
              <c:layout>
                <c:manualLayout>
                  <c:x val="5.80808080808080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57D-41DD-9F4B-93DA6C2F0363}"/>
                </c:ext>
              </c:extLst>
            </c:dLbl>
            <c:dLbl>
              <c:idx val="2"/>
              <c:layout>
                <c:manualLayout>
                  <c:x val="5.6818181818181816E-2"/>
                  <c:y val="6.8832599118942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00-411E-8078-52E319790170}"/>
                </c:ext>
              </c:extLst>
            </c:dLbl>
            <c:dLbl>
              <c:idx val="3"/>
              <c:layout>
                <c:manualLayout>
                  <c:x val="5.808080808080808E-2"/>
                  <c:y val="4.12995594713655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C0-4B5B-BE06-F8AA15CF25A3}"/>
                </c:ext>
              </c:extLst>
            </c:dLbl>
            <c:dLbl>
              <c:idx val="4"/>
              <c:layout>
                <c:manualLayout>
                  <c:x val="5.808080808080808E-2"/>
                  <c:y val="2.75330396475770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BDF-4125-97FA-5F5ADB2D42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FY 2021 
(exited FY 2019)</c:v>
                </c:pt>
                <c:pt idx="1">
                  <c:v>FY 2022 
(exited FY 2020)</c:v>
                </c:pt>
                <c:pt idx="2">
                  <c:v>FY 2023 
(exited FY 2021)</c:v>
                </c:pt>
                <c:pt idx="3">
                  <c:v>FY 2024
(exited FY 2022)</c:v>
                </c:pt>
                <c:pt idx="4">
                  <c:v>FY 2025
(exited FY 2023)</c:v>
                </c:pt>
              </c:strCache>
            </c:strRef>
          </c:cat>
          <c:val>
            <c:numRef>
              <c:f>Sheet1!$C$3:$C$7</c:f>
              <c:numCache>
                <c:formatCode>0.0%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B9E-467E-AC2A-DB0AAA0101F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13 - 24 months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2"/>
              <c:layout>
                <c:manualLayout>
                  <c:x val="5.9343434343434344E-2"/>
                  <c:y val="2.753303964757709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00-411E-8078-52E319790170}"/>
                </c:ext>
              </c:extLst>
            </c:dLbl>
            <c:dLbl>
              <c:idx val="3"/>
              <c:layout>
                <c:manualLayout>
                  <c:x val="5.5555555555555552E-2"/>
                  <c:y val="-1.65198237885463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separator>; 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C0-4B5B-BE06-F8AA15CF25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FY 2021 
(exited FY 2019)</c:v>
                </c:pt>
                <c:pt idx="1">
                  <c:v>FY 2022 
(exited FY 2020)</c:v>
                </c:pt>
                <c:pt idx="2">
                  <c:v>FY 2023 
(exited FY 2021)</c:v>
                </c:pt>
                <c:pt idx="3">
                  <c:v>FY 2024
(exited FY 2022)</c:v>
                </c:pt>
                <c:pt idx="4">
                  <c:v>FY 2025
(exited FY 2023)</c:v>
                </c:pt>
              </c:strCache>
            </c:strRef>
          </c:cat>
          <c:val>
            <c:numRef>
              <c:f>Sheet1!$D$3:$D$7</c:f>
              <c:numCache>
                <c:formatCode>0.0%</c:formatCode>
                <c:ptCount val="5"/>
                <c:pt idx="0">
                  <c:v>0.22222222222222221</c:v>
                </c:pt>
                <c:pt idx="1">
                  <c:v>7.1428571428571425E-2</c:v>
                </c:pt>
                <c:pt idx="2">
                  <c:v>0</c:v>
                </c:pt>
                <c:pt idx="3">
                  <c:v>0</c:v>
                </c:pt>
                <c:pt idx="4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B9E-467E-AC2A-DB0AAA0101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2223648"/>
        <c:axId val="352224040"/>
      </c:barChart>
      <c:line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Within 2 years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Sheet1!$A$3:$A$7</c:f>
              <c:strCache>
                <c:ptCount val="5"/>
                <c:pt idx="0">
                  <c:v>FY 2021 
(exited FY 2019)</c:v>
                </c:pt>
                <c:pt idx="1">
                  <c:v>FY 2022 
(exited FY 2020)</c:v>
                </c:pt>
                <c:pt idx="2">
                  <c:v>FY 2023 
(exited FY 2021)</c:v>
                </c:pt>
                <c:pt idx="3">
                  <c:v>FY 2024
(exited FY 2022)</c:v>
                </c:pt>
                <c:pt idx="4">
                  <c:v>FY 2025
(exited FY 2023)</c:v>
                </c:pt>
              </c:strCache>
            </c:strRef>
          </c:cat>
          <c:val>
            <c:numRef>
              <c:f>Sheet1!$E$3:$E$7</c:f>
              <c:numCache>
                <c:formatCode>0.0%</c:formatCode>
                <c:ptCount val="5"/>
                <c:pt idx="0">
                  <c:v>0.33333333333333331</c:v>
                </c:pt>
                <c:pt idx="1">
                  <c:v>0.14285714285714285</c:v>
                </c:pt>
                <c:pt idx="2">
                  <c:v>9.0909090909090912E-2</c:v>
                </c:pt>
                <c:pt idx="3">
                  <c:v>0.111</c:v>
                </c:pt>
                <c:pt idx="4">
                  <c:v>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E5-46E1-88AD-3B0107E3A5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2223648"/>
        <c:axId val="352224040"/>
      </c:lineChart>
      <c:catAx>
        <c:axId val="35222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224040"/>
        <c:crosses val="autoZero"/>
        <c:auto val="1"/>
        <c:lblAlgn val="ctr"/>
        <c:lblOffset val="100"/>
        <c:noMultiLvlLbl val="0"/>
      </c:catAx>
      <c:valAx>
        <c:axId val="3522240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223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32248647896285693"/>
          <c:y val="0.92438343334836448"/>
          <c:w val="0.35502704207428615"/>
          <c:h val="5.63434388983315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858009226119461E-2"/>
          <c:y val="5.7234685559679505E-2"/>
          <c:w val="0.93325310188499166"/>
          <c:h val="0.7823543567241320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&lt; 6 months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 
(exited FY 2019)</c:v>
                </c:pt>
                <c:pt idx="1">
                  <c:v>FY 2022 
(exited FY 2020)</c:v>
                </c:pt>
                <c:pt idx="2">
                  <c:v>FY 2023 
(exited FY 2021) </c:v>
                </c:pt>
                <c:pt idx="3">
                  <c:v>FY 2024 
(exited FY 2022) </c:v>
                </c:pt>
                <c:pt idx="4">
                  <c:v>FY 2025 
(exited FY 2023) </c:v>
                </c:pt>
              </c:strCache>
            </c:strRef>
          </c:cat>
          <c:val>
            <c:numRef>
              <c:f>Sheet1!$B$5:$B$9</c:f>
              <c:numCache>
                <c:formatCode>0.0%</c:formatCode>
                <c:ptCount val="5"/>
                <c:pt idx="0">
                  <c:v>6.1704211557296766E-2</c:v>
                </c:pt>
                <c:pt idx="1">
                  <c:v>5.9732234809474767E-2</c:v>
                </c:pt>
                <c:pt idx="2">
                  <c:v>5.9534081104400345E-2</c:v>
                </c:pt>
                <c:pt idx="3">
                  <c:v>6.5000000000000002E-2</c:v>
                </c:pt>
                <c:pt idx="4">
                  <c:v>8.7999999999999995E-2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B9E-467E-AC2A-DB0AAA0101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6 - 12 months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 
(exited FY 2019)</c:v>
                </c:pt>
                <c:pt idx="1">
                  <c:v>FY 2022 
(exited FY 2020)</c:v>
                </c:pt>
                <c:pt idx="2">
                  <c:v>FY 2023 
(exited FY 2021) </c:v>
                </c:pt>
                <c:pt idx="3">
                  <c:v>FY 2024 
(exited FY 2022) </c:v>
                </c:pt>
                <c:pt idx="4">
                  <c:v>FY 2025 
(exited FY 2023) </c:v>
                </c:pt>
              </c:strCache>
            </c:strRef>
          </c:cat>
          <c:val>
            <c:numRef>
              <c:f>Sheet1!$C$5:$C$9</c:f>
              <c:numCache>
                <c:formatCode>0.0%</c:formatCode>
                <c:ptCount val="5"/>
                <c:pt idx="0">
                  <c:v>5.8765915768854066E-2</c:v>
                </c:pt>
                <c:pt idx="1">
                  <c:v>3.604531410916581E-2</c:v>
                </c:pt>
                <c:pt idx="2">
                  <c:v>5.2631578947368418E-2</c:v>
                </c:pt>
                <c:pt idx="3">
                  <c:v>7.4999999999999997E-2</c:v>
                </c:pt>
                <c:pt idx="4">
                  <c:v>5.4199999999999998E-2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B9E-467E-AC2A-DB0AAA0101F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13 - 24 months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 
(exited FY 2019)</c:v>
                </c:pt>
                <c:pt idx="1">
                  <c:v>FY 2022 
(exited FY 2020)</c:v>
                </c:pt>
                <c:pt idx="2">
                  <c:v>FY 2023 
(exited FY 2021) </c:v>
                </c:pt>
                <c:pt idx="3">
                  <c:v>FY 2024 
(exited FY 2022) </c:v>
                </c:pt>
                <c:pt idx="4">
                  <c:v>FY 2025 
(exited FY 2023) </c:v>
                </c:pt>
              </c:strCache>
            </c:strRef>
          </c:cat>
          <c:val>
            <c:numRef>
              <c:f>Sheet1!$D$5:$D$9</c:f>
              <c:numCache>
                <c:formatCode>0.0%</c:formatCode>
                <c:ptCount val="5"/>
                <c:pt idx="0">
                  <c:v>4.1136141038197842E-2</c:v>
                </c:pt>
                <c:pt idx="1">
                  <c:v>6.1791967044284246E-2</c:v>
                </c:pt>
                <c:pt idx="2">
                  <c:v>7.2476272648835202E-2</c:v>
                </c:pt>
                <c:pt idx="3">
                  <c:v>8.2000000000000003E-2</c:v>
                </c:pt>
                <c:pt idx="4">
                  <c:v>6.2600000000000003E-2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9B9E-467E-AC2A-DB0AAA0101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52223648"/>
        <c:axId val="352224040"/>
      </c:barChart>
      <c:line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Within 2 years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eparator>; </c:separator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FY 2021 
(exited FY 2019)</c:v>
                </c:pt>
                <c:pt idx="1">
                  <c:v>FY 2022 
(exited FY 2020)</c:v>
                </c:pt>
                <c:pt idx="2">
                  <c:v>FY 2023 
(exited FY 2021) </c:v>
                </c:pt>
                <c:pt idx="3">
                  <c:v>FY 2024 
(exited FY 2022) </c:v>
                </c:pt>
                <c:pt idx="4">
                  <c:v>FY 2025 
(exited FY 2023) </c:v>
                </c:pt>
              </c:strCache>
            </c:strRef>
          </c:cat>
          <c:val>
            <c:numRef>
              <c:f>Sheet1!$E$5:$E$9</c:f>
              <c:numCache>
                <c:formatCode>0.0%</c:formatCode>
                <c:ptCount val="5"/>
                <c:pt idx="0">
                  <c:v>0.16160626836434869</c:v>
                </c:pt>
                <c:pt idx="1">
                  <c:v>0.15756951596292482</c:v>
                </c:pt>
                <c:pt idx="2">
                  <c:v>0.18723037100949094</c:v>
                </c:pt>
                <c:pt idx="3">
                  <c:v>0.222</c:v>
                </c:pt>
                <c:pt idx="4">
                  <c:v>0.20480000000000001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5E5-46E1-88AD-3B0107E3A534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52223648"/>
        <c:axId val="352224040"/>
      </c:lineChart>
      <c:catAx>
        <c:axId val="35222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224040"/>
        <c:crosses val="autoZero"/>
        <c:auto val="1"/>
        <c:lblAlgn val="ctr"/>
        <c:lblOffset val="100"/>
        <c:noMultiLvlLbl val="0"/>
      </c:catAx>
      <c:valAx>
        <c:axId val="35222404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2223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6643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4" y="2"/>
            <a:ext cx="2971800" cy="46643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F33187E7-D492-4942-81E0-1DF45BCCEF55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9"/>
            <a:ext cx="2971800" cy="46643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4" y="8829969"/>
            <a:ext cx="2971800" cy="46643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AF7D9684-77D0-4051-AD0E-ADFCAE828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68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6643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2"/>
            <a:ext cx="2971800" cy="466434"/>
          </a:xfrm>
          <a:prstGeom prst="rect">
            <a:avLst/>
          </a:prstGeom>
        </p:spPr>
        <p:txBody>
          <a:bodyPr vert="horz" lIns="92487" tIns="46244" rIns="92487" bIns="46244" rtlCol="0"/>
          <a:lstStyle>
            <a:lvl1pPr algn="r">
              <a:defRPr sz="1200"/>
            </a:lvl1pPr>
          </a:lstStyle>
          <a:p>
            <a:fld id="{E65CF80B-B016-47D3-9A4F-3FF6F1E765C8}" type="datetimeFigureOut">
              <a:rPr lang="en-US" smtClean="0"/>
              <a:t>4/22/2026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7" tIns="46244" rIns="92487" bIns="462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5"/>
            <a:ext cx="5486400" cy="3660458"/>
          </a:xfrm>
          <a:prstGeom prst="rect">
            <a:avLst/>
          </a:prstGeom>
        </p:spPr>
        <p:txBody>
          <a:bodyPr vert="horz" lIns="92487" tIns="46244" rIns="92487" bIns="462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2971800" cy="46643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829969"/>
            <a:ext cx="2971800" cy="466434"/>
          </a:xfrm>
          <a:prstGeom prst="rect">
            <a:avLst/>
          </a:prstGeom>
        </p:spPr>
        <p:txBody>
          <a:bodyPr vert="horz" lIns="92487" tIns="46244" rIns="92487" bIns="46244" rtlCol="0" anchor="b"/>
          <a:lstStyle>
            <a:lvl1pPr algn="r">
              <a:defRPr sz="1200"/>
            </a:lvl1pPr>
          </a:lstStyle>
          <a:p>
            <a:fld id="{52C4B13B-AA80-4A5E-9A0C-2C326D2215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68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45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34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1541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706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3329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792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 panose="020F0502020204030204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033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266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7863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648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54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265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168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2059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454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4237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625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2948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459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2277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365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45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55770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317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491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468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01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38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Resources: </a:t>
            </a:r>
          </a:p>
          <a:p>
            <a:r>
              <a:rPr lang="en-US" dirty="0"/>
              <a:t>- https://files.hudexchange.info/course-content/preparing-for-hud-s-system-performance-measures-webinar1/Preparing-for-HUDs-System-Performance-Measures-Webinar-Slides-2016-06-07.pdf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35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933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634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34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C4B13B-AA80-4A5E-9A0C-2C326D2215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54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rgbClr val="00629B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BBF9-A350-497E-8CEB-CCC054DCCD58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866" y="152738"/>
            <a:ext cx="4343401" cy="206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693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1A9B-F640-4A20-A9E8-0D317544E7CC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42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7B391-BCC8-45FE-99BD-6143B49BE098}" type="datetime1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794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2004C-6BD9-4F04-8784-9F7E2DDB7403}" type="datetime1">
              <a:rPr lang="en-US" smtClean="0"/>
              <a:t>4/22/2026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888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1385-AF19-424E-9627-643B3710D97D}" type="datetime1">
              <a:rPr lang="en-US" smtClean="0"/>
              <a:t>4/22/2026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46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BF111-E2E1-4849-A7B9-464E19300F77}" type="datetime1">
              <a:rPr lang="en-US" smtClean="0"/>
              <a:t>4/22/2026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www.icalliances.org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13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229A042-C1A0-4D5B-9D19-51340C30C18D}" type="datetime1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www.icalliances.org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18F5AD3-A273-4C92-8C1D-2189FF9C7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50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59251-64BC-4E82-B98A-87259CBD60F3}" type="datetime1">
              <a:rPr lang="en-US" smtClean="0"/>
              <a:t>4/22/2026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498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EFF3E-30BC-49BD-9B3D-8C9733CF27A0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16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b="0" i="0" u="non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47B5133-54F1-480C-8334-57748C5788D6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www.icalliances.org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18F5AD3-A273-4C92-8C1D-2189FF9C7BE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406" y="284571"/>
            <a:ext cx="2669106" cy="127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335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b="0" i="0" u="none" kern="1200" spc="-50" baseline="0">
          <a:solidFill>
            <a:srgbClr val="00629B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icalliances.org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svg"/><Relationship Id="rId5" Type="http://schemas.openxmlformats.org/officeDocument/2006/relationships/image" Target="../media/image6.svg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2025 System Performance Measures</a:t>
            </a:r>
            <a:br>
              <a:rPr lang="en-US" sz="6000" dirty="0"/>
            </a:br>
            <a:r>
              <a:rPr lang="en-US" sz="4000" dirty="0"/>
              <a:t>Balance of State 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Presenter: Susie McCarragher, System Administrator </a:t>
            </a:r>
          </a:p>
        </p:txBody>
      </p:sp>
    </p:spTree>
    <p:extLst>
      <p:ext uri="{BB962C8B-B14F-4D97-AF65-F5344CB8AC3E}">
        <p14:creationId xmlns:p14="http://schemas.microsoft.com/office/powerpoint/2010/main" val="1071905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50BBB-E335-15B8-CAAE-D0AFAC597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/>
              <a:t>Measure 1: </a:t>
            </a:r>
            <a:br>
              <a:rPr lang="en-US" sz="4000"/>
            </a:br>
            <a:r>
              <a:rPr lang="en-US" sz="4000"/>
              <a:t>Length of Time Persons Remain Homeless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97197-C0CB-2F91-1397-F53EC571F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Desired Outcome:</a:t>
            </a:r>
            <a:r>
              <a:rPr lang="en-US" dirty="0">
                <a:solidFill>
                  <a:schemeClr val="tx1"/>
                </a:solidFill>
              </a:rPr>
              <a:t> Reduction in the average and median length of time persons remain homeless from one year to the next. </a:t>
            </a:r>
          </a:p>
          <a:p>
            <a:r>
              <a:rPr lang="en-US" dirty="0">
                <a:solidFill>
                  <a:schemeClr val="tx1"/>
                </a:solidFill>
              </a:rPr>
              <a:t>Universe: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Metric 1.1a: People in ES and SH during the reporting period who exited during or remained beyond the reporting period.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Metric 1.2a: People in ES, SH, and TH during the reporting period who exited during or remained beyond the reporting period.</a:t>
            </a:r>
          </a:p>
          <a:p>
            <a:pPr lvl="1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Metric 1.1b and Metric 1.2b include PH Projects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Measures: Average and Median length of time that persons are homeless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Metric 1.1a: Change in the average and median length of time persons are homeless in ES and SH projects.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Metric 1.2a: Change in the average and median length of time persons are homeless in ES, SH, and TH projects.</a:t>
            </a:r>
          </a:p>
          <a:p>
            <a:pPr lvl="1"/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Metric 1.1b and Metric 1.2b include PH projects </a:t>
            </a:r>
            <a:endParaRPr lang="en-US" b="1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D3F57-DB8F-B9A6-30DB-6BEDF8F0A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D1794-035B-76A6-96EA-909E132E6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19EC4-A879-AF6B-78A7-A932F15CE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943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Metric 1.1a – ES &amp; SH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8003153"/>
              </p:ext>
            </p:extLst>
          </p:nvPr>
        </p:nvGraphicFramePr>
        <p:xfrm>
          <a:off x="1096963" y="1737360"/>
          <a:ext cx="10058400" cy="4612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19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Metric 1.2a – ES, SH, </a:t>
            </a:r>
            <a:r>
              <a:rPr lang="en-US" dirty="0"/>
              <a:t>&amp; </a:t>
            </a:r>
            <a:r>
              <a:rPr lang="en-US"/>
              <a:t>TH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9634905"/>
              </p:ext>
            </p:extLst>
          </p:nvPr>
        </p:nvGraphicFramePr>
        <p:xfrm>
          <a:off x="1096963" y="1737360"/>
          <a:ext cx="10058400" cy="4612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46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Metric 1.1b – ES, SH, </a:t>
            </a:r>
            <a:r>
              <a:rPr lang="en-US" sz="4000" dirty="0"/>
              <a:t>&amp; </a:t>
            </a:r>
            <a:r>
              <a:rPr lang="en-US" sz="4000"/>
              <a:t>PH 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5264856"/>
              </p:ext>
            </p:extLst>
          </p:nvPr>
        </p:nvGraphicFramePr>
        <p:xfrm>
          <a:off x="1096963" y="1737360"/>
          <a:ext cx="10058400" cy="4612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211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Metric 1.2b</a:t>
            </a:r>
            <a:r>
              <a:rPr lang="en-US" dirty="0"/>
              <a:t>: ES, SH, TH, &amp; PH</a:t>
            </a:r>
            <a:endParaRPr lang="en-US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4732748"/>
              </p:ext>
            </p:extLst>
          </p:nvPr>
        </p:nvGraphicFramePr>
        <p:xfrm>
          <a:off x="1096963" y="1737360"/>
          <a:ext cx="10058400" cy="4612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06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68F95-2C51-05E8-C904-5DBDB86BE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95392-DDE0-6FB0-D31D-8694EEF19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92704-4AD3-E822-25D3-D86F1AAA0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15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56A7FC-4A49-E29C-1EDB-C12BF25E8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77" y="826650"/>
            <a:ext cx="11440245" cy="520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241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50BBB-E335-15B8-CAAE-D0AFAC597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/>
              <a:t>Measure 2: </a:t>
            </a:r>
            <a:br>
              <a:rPr lang="en-US" sz="2800"/>
            </a:br>
            <a:r>
              <a:rPr lang="en-US" sz="2800"/>
              <a:t>The Extent to which Persons who Exit Homelessness to </a:t>
            </a:r>
            <a:br>
              <a:rPr lang="en-US" sz="2800"/>
            </a:br>
            <a:r>
              <a:rPr lang="en-US" sz="2800"/>
              <a:t>Permanent Housing Destinations Return to Homelessness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97197-C0CB-2F91-1397-F53EC571F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Desired Outcome: </a:t>
            </a:r>
            <a:r>
              <a:rPr lang="en-US" dirty="0">
                <a:solidFill>
                  <a:schemeClr val="tx1"/>
                </a:solidFill>
              </a:rPr>
              <a:t>Reduction in the percentage of people who return to homelessness.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Universe: Persons in SO, ES, SH, TH, and any PH project type who exited to permanent housing destinations during the </a:t>
            </a:r>
            <a:r>
              <a:rPr lang="en-US" u="sng" dirty="0">
                <a:solidFill>
                  <a:schemeClr val="tx1"/>
                </a:solidFill>
              </a:rPr>
              <a:t>2 years prior </a:t>
            </a:r>
            <a:r>
              <a:rPr lang="en-US" dirty="0">
                <a:solidFill>
                  <a:schemeClr val="tx1"/>
                </a:solidFill>
              </a:rPr>
              <a:t>to this reporting period.</a:t>
            </a:r>
            <a:endParaRPr lang="en-US" dirty="0">
              <a:solidFill>
                <a:schemeClr val="tx1"/>
              </a:solidFill>
              <a:ea typeface="Calibri"/>
              <a:cs typeface="Calibri"/>
            </a:endParaRPr>
          </a:p>
          <a:p>
            <a:pPr marL="383540"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10/01/2022 – 09/30/2023</a:t>
            </a:r>
            <a:endParaRPr lang="en-US" sz="2000" dirty="0">
              <a:solidFill>
                <a:schemeClr val="tx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tx1"/>
                </a:solidFill>
              </a:rPr>
              <a:t>Measures: The percentage of people who exited to permanent housing destinations, and then returned to homelessness within less than 6 months, 6-12 months, and 13-24 months. </a:t>
            </a:r>
            <a:endParaRPr lang="en-US" b="1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D3F57-DB8F-B9A6-30DB-6BEDF8F0A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D1794-035B-76A6-96EA-909E132E6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19EC4-A879-AF6B-78A7-A932F15CE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843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Metric 2 – Street Outreach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586813"/>
              </p:ext>
            </p:extLst>
          </p:nvPr>
        </p:nvGraphicFramePr>
        <p:xfrm>
          <a:off x="1096963" y="1737361"/>
          <a:ext cx="10058400" cy="4612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805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F385B-6AB1-7F4A-ED18-978C08131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Metric 2 – Emergency Shelter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DDD06CC-3D64-9343-F257-B45A52167C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5218379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6F2AF-9D2B-9161-4D1F-CC86D1528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2B5521-7D11-BDE9-47D8-6DB365B49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9B153-9597-40D6-339A-7D110D7F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39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Metric 2 – Transitional Housing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9819609"/>
              </p:ext>
            </p:extLst>
          </p:nvPr>
        </p:nvGraphicFramePr>
        <p:xfrm>
          <a:off x="1096963" y="1737361"/>
          <a:ext cx="10058400" cy="4612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86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D80E7-EADC-6568-5DF9-417F9627E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Acronyms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18E3F-0A11-09D4-5C31-81D5D54B0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ES: Emergency Shelter</a:t>
            </a:r>
          </a:p>
          <a:p>
            <a:r>
              <a:rPr lang="en-US" dirty="0">
                <a:solidFill>
                  <a:schemeClr val="tx1"/>
                </a:solidFill>
              </a:rPr>
              <a:t>ES-EE: Emergency Shelter Entry-Exit </a:t>
            </a:r>
          </a:p>
          <a:p>
            <a:r>
              <a:rPr lang="en-US" dirty="0">
                <a:solidFill>
                  <a:schemeClr val="tx1"/>
                </a:solidFill>
              </a:rPr>
              <a:t>ES-</a:t>
            </a:r>
            <a:r>
              <a:rPr lang="en-US" dirty="0" err="1">
                <a:solidFill>
                  <a:schemeClr val="tx1"/>
                </a:solidFill>
              </a:rPr>
              <a:t>NbN</a:t>
            </a:r>
            <a:r>
              <a:rPr lang="en-US" dirty="0">
                <a:solidFill>
                  <a:schemeClr val="tx1"/>
                </a:solidFill>
              </a:rPr>
              <a:t>: Emergency Shelter Night by Night </a:t>
            </a:r>
          </a:p>
          <a:p>
            <a:r>
              <a:rPr lang="en-US" dirty="0">
                <a:solidFill>
                  <a:schemeClr val="tx1"/>
                </a:solidFill>
              </a:rPr>
              <a:t>SH: Safe Haven</a:t>
            </a:r>
          </a:p>
          <a:p>
            <a:r>
              <a:rPr lang="en-US" dirty="0">
                <a:solidFill>
                  <a:schemeClr val="tx1"/>
                </a:solidFill>
              </a:rPr>
              <a:t>TH: Transitional Housing </a:t>
            </a:r>
          </a:p>
          <a:p>
            <a:r>
              <a:rPr lang="en-US" dirty="0">
                <a:solidFill>
                  <a:schemeClr val="tx1"/>
                </a:solidFill>
              </a:rPr>
              <a:t>SO: Street Outreach </a:t>
            </a:r>
          </a:p>
          <a:p>
            <a:r>
              <a:rPr lang="en-US" dirty="0">
                <a:solidFill>
                  <a:schemeClr val="tx1"/>
                </a:solidFill>
              </a:rPr>
              <a:t>PH: Permanent Housing (including Permanent Supportive Housing (PSH), Other Permanent Housing (OPH), and Rapid Rehousing (RRH))</a:t>
            </a:r>
          </a:p>
          <a:p>
            <a:r>
              <a:rPr lang="en-US" dirty="0">
                <a:solidFill>
                  <a:schemeClr val="tx1"/>
                </a:solidFill>
              </a:rPr>
              <a:t>Universe: clients being reported on in the given measure </a:t>
            </a:r>
          </a:p>
          <a:p>
            <a:r>
              <a:rPr lang="en-US" dirty="0">
                <a:solidFill>
                  <a:schemeClr val="tx1"/>
                </a:solidFill>
              </a:rPr>
              <a:t>COC: Continuum of Care</a:t>
            </a:r>
          </a:p>
          <a:p>
            <a:r>
              <a:rPr lang="en-US" dirty="0">
                <a:solidFill>
                  <a:schemeClr val="tx1"/>
                </a:solidFill>
              </a:rPr>
              <a:t>SPMs: System Performance Measures </a:t>
            </a:r>
          </a:p>
          <a:p>
            <a:r>
              <a:rPr lang="en-US" dirty="0">
                <a:solidFill>
                  <a:schemeClr val="tx1"/>
                </a:solidFill>
              </a:rPr>
              <a:t>LSA: Longitudinal System Analysis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F4E3F-89AF-2ADE-7F69-E3C6FD7AD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D0E47-9327-78FD-93A3-A5A17CCB1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E138EA-B7AB-2003-26C1-7620A40AB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5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Metric 2 – Safe Haven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635055"/>
              </p:ext>
            </p:extLst>
          </p:nvPr>
        </p:nvGraphicFramePr>
        <p:xfrm>
          <a:off x="1096963" y="1851661"/>
          <a:ext cx="10058400" cy="4612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524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Metric 2 – Permanent Housing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9934686"/>
              </p:ext>
            </p:extLst>
          </p:nvPr>
        </p:nvGraphicFramePr>
        <p:xfrm>
          <a:off x="1096963" y="1737361"/>
          <a:ext cx="10058400" cy="4612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8648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Metric 2 – All Project Types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7838753"/>
              </p:ext>
            </p:extLst>
          </p:nvPr>
        </p:nvGraphicFramePr>
        <p:xfrm>
          <a:off x="1096963" y="1737361"/>
          <a:ext cx="10058400" cy="4612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39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711B10-BB99-2CE6-64CF-03D96979A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8D013-2AC4-C7C7-EF2D-955D329A2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22703-2215-FA9D-3FA4-56DE6151F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333855-9BE5-5415-4660-8906C0702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" y="825857"/>
            <a:ext cx="11907520" cy="520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8459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50BBB-E335-15B8-CAAE-D0AFAC597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/>
              <a:t>Measure 3: </a:t>
            </a:r>
            <a:br>
              <a:rPr lang="en-US" sz="4000"/>
            </a:br>
            <a:r>
              <a:rPr lang="en-US" sz="4000"/>
              <a:t>Number of Homeless Persons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97197-C0CB-2F91-1397-F53EC571F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Desired Outcome: </a:t>
            </a:r>
            <a:r>
              <a:rPr lang="en-US" dirty="0">
                <a:solidFill>
                  <a:schemeClr val="tx1"/>
                </a:solidFill>
              </a:rPr>
              <a:t>Reduction in the number of persons who are homeless.</a:t>
            </a:r>
          </a:p>
          <a:p>
            <a:r>
              <a:rPr lang="en-US" dirty="0">
                <a:solidFill>
                  <a:schemeClr val="tx1"/>
                </a:solidFill>
              </a:rPr>
              <a:t>Universe: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Metric 3.1 Change in PIT Counts: Persons counted as sheltered and unsheltered in the PIT (1/29/2025) count conducted during the reporting period.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Metric 3.2 Change in Annual Counts: Persons in ES, SH, and TH project types during the reporting period.</a:t>
            </a:r>
          </a:p>
          <a:p>
            <a:r>
              <a:rPr lang="en-US" dirty="0">
                <a:solidFill>
                  <a:schemeClr val="tx1"/>
                </a:solidFill>
              </a:rPr>
              <a:t>Measures: Number of people who were homeless on the night of the PIT or during the reporting period as per HMIS enrollments in ES, SH, and TH projects.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D3F57-DB8F-B9A6-30DB-6BEDF8F0A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D1794-035B-76A6-96EA-909E132E6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19EC4-A879-AF6B-78A7-A932F15CE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86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Metric 3.1 - PIT Count Homeless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7008789"/>
              </p:ext>
            </p:extLst>
          </p:nvPr>
        </p:nvGraphicFramePr>
        <p:xfrm>
          <a:off x="1096963" y="1737361"/>
          <a:ext cx="10058400" cy="4612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937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Metric 3.2- Annual Count Homeless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7850908"/>
              </p:ext>
            </p:extLst>
          </p:nvPr>
        </p:nvGraphicFramePr>
        <p:xfrm>
          <a:off x="1096963" y="1737361"/>
          <a:ext cx="10058400" cy="4612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995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50BBB-E335-15B8-CAAE-D0AFAC597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/>
              <a:t>Measure 4: </a:t>
            </a:r>
            <a:br>
              <a:rPr lang="en-US" sz="3200"/>
            </a:br>
            <a:r>
              <a:rPr lang="en-US" sz="3200"/>
              <a:t>Employment and Income Growth for Homeless </a:t>
            </a:r>
            <a:br>
              <a:rPr lang="en-US" sz="3200"/>
            </a:br>
            <a:r>
              <a:rPr lang="en-US" sz="3200"/>
              <a:t>Persons in CoC Program-funded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97197-C0CB-2F91-1397-F53EC571F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700" b="1" dirty="0">
                <a:solidFill>
                  <a:schemeClr val="tx1"/>
                </a:solidFill>
              </a:rPr>
              <a:t>Desired Outcome: </a:t>
            </a:r>
            <a:r>
              <a:rPr lang="en-US" sz="1700" dirty="0">
                <a:solidFill>
                  <a:schemeClr val="tx1"/>
                </a:solidFill>
              </a:rPr>
              <a:t>Increase in the percent of adults who gain or increase employment or non-employment cash income over time.</a:t>
            </a:r>
          </a:p>
          <a:p>
            <a:r>
              <a:rPr lang="en-US" sz="1700" dirty="0">
                <a:solidFill>
                  <a:schemeClr val="tx1"/>
                </a:solidFill>
              </a:rPr>
              <a:t>Universe: Adults in CoC Program-funded project types who…</a:t>
            </a:r>
          </a:p>
          <a:p>
            <a:pPr lvl="1"/>
            <a:r>
              <a:rPr lang="en-US" sz="1700" dirty="0">
                <a:solidFill>
                  <a:schemeClr val="tx1"/>
                </a:solidFill>
              </a:rPr>
              <a:t>Metric 4.1, 4.2, and 4.3: have been in HMIS for at least a year and are still in the system at the end of the reporting period (system stayers).</a:t>
            </a:r>
          </a:p>
          <a:p>
            <a:pPr lvl="1"/>
            <a:r>
              <a:rPr lang="en-US" sz="1700" dirty="0">
                <a:solidFill>
                  <a:schemeClr val="tx1"/>
                </a:solidFill>
              </a:rPr>
              <a:t>Metric 4.4, 4.5, and 4.6: have exited during the reporting period (system leavers).</a:t>
            </a:r>
          </a:p>
          <a:p>
            <a:r>
              <a:rPr lang="en-US" sz="1700" dirty="0">
                <a:solidFill>
                  <a:schemeClr val="tx1"/>
                </a:solidFill>
              </a:rPr>
              <a:t>Measures: </a:t>
            </a:r>
          </a:p>
          <a:p>
            <a:pPr lvl="1"/>
            <a:r>
              <a:rPr lang="en-US" sz="1700" dirty="0">
                <a:solidFill>
                  <a:schemeClr val="tx1"/>
                </a:solidFill>
              </a:rPr>
              <a:t>Metric 4.1: Change in earned income for adult system stayers during the reporting period. </a:t>
            </a:r>
          </a:p>
          <a:p>
            <a:pPr lvl="1"/>
            <a:r>
              <a:rPr lang="en-US" sz="1700" dirty="0">
                <a:solidFill>
                  <a:schemeClr val="tx1"/>
                </a:solidFill>
              </a:rPr>
              <a:t>Metric 4.2: Change in non-employment cash income for adult system stayers during the reporting period. </a:t>
            </a:r>
          </a:p>
          <a:p>
            <a:pPr lvl="1"/>
            <a:r>
              <a:rPr lang="en-US" sz="1700" dirty="0">
                <a:solidFill>
                  <a:schemeClr val="tx1"/>
                </a:solidFill>
              </a:rPr>
              <a:t>Metric 4.3: Change in total income for adult system stayers during the reporting period. </a:t>
            </a:r>
          </a:p>
          <a:p>
            <a:pPr lvl="1"/>
            <a:r>
              <a:rPr lang="en-US" sz="1700" dirty="0">
                <a:solidFill>
                  <a:schemeClr val="tx1"/>
                </a:solidFill>
              </a:rPr>
              <a:t>Metric 4.4: Change in earned income for adult system leavers. </a:t>
            </a:r>
          </a:p>
          <a:p>
            <a:pPr lvl="1"/>
            <a:r>
              <a:rPr lang="en-US" sz="1700" dirty="0">
                <a:solidFill>
                  <a:schemeClr val="tx1"/>
                </a:solidFill>
              </a:rPr>
              <a:t>Metric 4.5: Change in non-employment cash income for adult system leavers. </a:t>
            </a:r>
          </a:p>
          <a:p>
            <a:pPr lvl="1"/>
            <a:r>
              <a:rPr lang="en-US" sz="1700" dirty="0">
                <a:solidFill>
                  <a:schemeClr val="tx1"/>
                </a:solidFill>
              </a:rPr>
              <a:t>Metric 4.6: Change in total income for adult system leavers. </a:t>
            </a:r>
          </a:p>
          <a:p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D3F57-DB8F-B9A6-30DB-6BEDF8F0A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D1794-035B-76A6-96EA-909E132E6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19EC4-A879-AF6B-78A7-A932F15CE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788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C6055-7A08-6508-1A07-7F563E41F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Metric 4.1, 4.2, &amp; 4.3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446C5BAC-C124-FF8E-D397-9CAADD9ECE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4416471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5DD06-E7AC-1E76-5989-CFF85E4C7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E4F5E-2B5A-662D-4F17-4F8D7E369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95E4C-FD76-8F51-8D0A-1FD6BC818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654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10F8B8-322E-94AF-B2FB-298DC0322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EDCC2-A1B6-7A49-1112-6CF29B574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9119D3-0C65-8D1A-BD30-70F52E8D4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29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ECA15B-9987-E4C8-3F30-4A95A10EAF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3305" y="584905"/>
            <a:ext cx="7145389" cy="568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398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B1F5802-20F4-9289-5758-DE934EA915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The Longitudinal System Analysis (LSA)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E301C-3433-020D-3424-DAA4060F7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C8E93-F464-3AB7-856B-82BBBD9CB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1E9ED-8BB4-4203-846A-FD2FF1095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4927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C6055-7A08-6508-1A07-7F563E41F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Metric 4.4, 4.5, &amp; 4.6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446C5BAC-C124-FF8E-D397-9CAADD9ECE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0552370"/>
              </p:ext>
            </p:extLst>
          </p:nvPr>
        </p:nvGraphicFramePr>
        <p:xfrm>
          <a:off x="1106732" y="1856032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5DD06-E7AC-1E76-5989-CFF85E4C7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4E4F5E-2B5A-662D-4F17-4F8D7E369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95E4C-FD76-8F51-8D0A-1FD6BC818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084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FDDD5E-D5AC-DDF4-538E-D5B1A6EBA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CEB01-BFE5-D68D-D22B-1FC43B6D8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1D24C-71ED-3F9A-5317-F00F44043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31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C735F2-37AA-B3F7-09AC-0919F9F1B8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074" y="599053"/>
            <a:ext cx="7165852" cy="565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0496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50BBB-E335-15B8-CAAE-D0AFAC597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/>
              <a:t>Measure 5: </a:t>
            </a:r>
            <a:br>
              <a:rPr lang="en-US" sz="3200"/>
            </a:br>
            <a:r>
              <a:rPr lang="en-US" sz="3200"/>
              <a:t>Number of Persons who Became Homeless for the First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97197-C0CB-2F91-1397-F53EC571F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Desired Outcome:</a:t>
            </a:r>
            <a:r>
              <a:rPr lang="en-US" dirty="0">
                <a:solidFill>
                  <a:schemeClr val="tx1"/>
                </a:solidFill>
              </a:rPr>
              <a:t> Reduction in the number of persons who become homeless for the first time.</a:t>
            </a:r>
          </a:p>
          <a:p>
            <a:r>
              <a:rPr lang="en-US" dirty="0">
                <a:solidFill>
                  <a:schemeClr val="tx1"/>
                </a:solidFill>
              </a:rPr>
              <a:t>Universe: 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Metric 5.1: Person with entries into ES, SH, or TH during the reporting period.</a:t>
            </a:r>
          </a:p>
          <a:p>
            <a:pPr lvl="1"/>
            <a:r>
              <a:rPr lang="en-US" sz="2000" dirty="0">
                <a:solidFill>
                  <a:schemeClr val="tx1"/>
                </a:solidFill>
              </a:rPr>
              <a:t>Metric 5.2: Person with entries into ES, SH, TH, or PH during the reporting period.</a:t>
            </a:r>
          </a:p>
          <a:p>
            <a:r>
              <a:rPr lang="en-US" dirty="0">
                <a:solidFill>
                  <a:schemeClr val="tx1"/>
                </a:solidFill>
              </a:rPr>
              <a:t>Measures: Number of persons experiencing homelessness for the first time.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chemeClr val="tx1"/>
                </a:solidFill>
                <a:effectLst/>
              </a:rPr>
              <a:t>Metric 5.1 - Change in the number of persons entering ES, SH, and TH projects with no prior enrollments in HMIS.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i="0" dirty="0">
                <a:solidFill>
                  <a:schemeClr val="tx1"/>
                </a:solidFill>
                <a:effectLst/>
              </a:rPr>
              <a:t>Metric 5.2 - Change in the number of persons entering ES, SH, TH, and PH projects with no prior enrollments in HMIS.</a:t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2000" b="1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D3F57-DB8F-B9A6-30DB-6BEDF8F0A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D1794-035B-76A6-96EA-909E132E6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19EC4-A879-AF6B-78A7-A932F15CE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727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Metric 5.1 – ES, SH, TH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0670E81-4DCE-C494-4ECD-6A9A0E8AC9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4503094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74820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Metric 5.2 – ES, SH, TH, PH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34</a:t>
            </a:fld>
            <a:endParaRPr lang="en-US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C0670E81-4DCE-C494-4ECD-6A9A0E8AC9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1811563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75320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F75F38-96DA-8881-DAC4-2333689CE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D7C1B-07C6-B1D7-1CE8-8868FF74C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DB7379-C1DA-3D34-FAE6-6AA37657B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35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367564-D38C-8C37-1C61-E254A2133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201" y="690771"/>
            <a:ext cx="9243597" cy="547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739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50BBB-E335-15B8-CAAE-D0AFAC597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/>
              <a:t>Measure 7a: </a:t>
            </a:r>
            <a:br>
              <a:rPr lang="en-US" sz="3200"/>
            </a:br>
            <a:r>
              <a:rPr lang="en-US" sz="3200"/>
              <a:t>Successful Placement from Street Outreach to </a:t>
            </a:r>
            <a:br>
              <a:rPr lang="en-US" sz="3200"/>
            </a:br>
            <a:r>
              <a:rPr lang="en-US" sz="3200"/>
              <a:t>Sheltered Situations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97197-C0CB-2F91-1397-F53EC571F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Desired Outcome: </a:t>
            </a:r>
            <a:r>
              <a:rPr lang="en-US" dirty="0">
                <a:solidFill>
                  <a:schemeClr val="tx1"/>
                </a:solidFill>
              </a:rPr>
              <a:t>Increase in the percentage of persons who exit to an ES, SH, TH, some temporary destinations, or permanent housing destination.</a:t>
            </a:r>
          </a:p>
          <a:p>
            <a:r>
              <a:rPr lang="en-US" dirty="0">
                <a:solidFill>
                  <a:schemeClr val="tx1"/>
                </a:solidFill>
              </a:rPr>
              <a:t>Universe: Persons who exit Street Outreach during the reporting period. </a:t>
            </a:r>
          </a:p>
          <a:p>
            <a:r>
              <a:rPr lang="en-US" dirty="0">
                <a:solidFill>
                  <a:schemeClr val="tx1"/>
                </a:solidFill>
              </a:rPr>
              <a:t>Measures: Exits to permanent housing destination, temporary housing destinations, or some institution destinations.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Most anywhere that is sheltered is considered a positive destination as the person is no longer living in a place that is not meant for human habitation.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D3F57-DB8F-B9A6-30DB-6BEDF8F0A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D1794-035B-76A6-96EA-909E132E6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19EC4-A879-AF6B-78A7-A932F15CE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14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Metric 7a – Street Outreach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37</a:t>
            </a:fld>
            <a:endParaRPr lang="en-US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65BA969E-908D-9915-03E6-22651625D8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2602804"/>
              </p:ext>
            </p:extLst>
          </p:nvPr>
        </p:nvGraphicFramePr>
        <p:xfrm>
          <a:off x="1066800" y="193904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63601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E8843-72FF-599C-662A-B946A6287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CC501E-4718-8C51-3CC5-A5640735C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13339-90AD-66B3-0102-42C62A975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38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97F5BD-5000-2A14-F927-A649F0BCBA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83" y="1632038"/>
            <a:ext cx="11259633" cy="359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0780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50BBB-E335-15B8-CAAE-D0AFAC597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/>
              <a:t>Measure 7b: </a:t>
            </a:r>
            <a:br>
              <a:rPr lang="en-US" sz="3200"/>
            </a:br>
            <a:r>
              <a:rPr lang="en-US" sz="3200"/>
              <a:t>Successful Placement in or Retention of Permanent Housing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97197-C0CB-2F91-1397-F53EC571F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Desired Outcome: </a:t>
            </a:r>
            <a:r>
              <a:rPr lang="en-US" dirty="0">
                <a:solidFill>
                  <a:schemeClr val="tx1"/>
                </a:solidFill>
              </a:rPr>
              <a:t>Increase in the percentage of persons who exit to or retain permanent housing.</a:t>
            </a:r>
          </a:p>
          <a:p>
            <a:r>
              <a:rPr lang="en-US" dirty="0">
                <a:solidFill>
                  <a:schemeClr val="tx1"/>
                </a:solidFill>
              </a:rPr>
              <a:t>Universe: </a:t>
            </a:r>
            <a:endParaRPr lang="en-US" dirty="0">
              <a:solidFill>
                <a:schemeClr val="tx1"/>
              </a:solidFill>
              <a:ea typeface="Calibri"/>
              <a:cs typeface="Calibri"/>
            </a:endParaRPr>
          </a:p>
          <a:p>
            <a:pPr marL="383540" lvl="1"/>
            <a:r>
              <a:rPr lang="en-US" sz="2000" dirty="0">
                <a:solidFill>
                  <a:schemeClr val="tx1"/>
                </a:solidFill>
              </a:rPr>
              <a:t>Metric 7b.1: Persons in ES, SH, TH, and RRH projects who exited during the reporting period.</a:t>
            </a:r>
            <a:endParaRPr lang="en-US" sz="2000" dirty="0">
              <a:solidFill>
                <a:schemeClr val="tx1"/>
              </a:solidFill>
              <a:ea typeface="Calibri"/>
              <a:cs typeface="Calibri"/>
            </a:endParaRPr>
          </a:p>
          <a:p>
            <a:pPr marL="383540" lvl="1"/>
            <a:r>
              <a:rPr lang="en-US" sz="2000" dirty="0">
                <a:solidFill>
                  <a:schemeClr val="tx1"/>
                </a:solidFill>
              </a:rPr>
              <a:t>Metric 7b.2: Persons in all PH project types (except RRH) who exited, moved into, or remained in permanent housing during the reporting period.</a:t>
            </a:r>
            <a:endParaRPr lang="en-US" sz="2000" dirty="0">
              <a:solidFill>
                <a:schemeClr val="tx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tx1"/>
                </a:solidFill>
              </a:rPr>
              <a:t>Measures: Exits to permanent housing destinations or retention of permanent housing.</a:t>
            </a:r>
            <a:endParaRPr lang="en-US" dirty="0">
              <a:solidFill>
                <a:schemeClr val="tx1"/>
              </a:solidFill>
              <a:ea typeface="Calibri"/>
              <a:cs typeface="Calibri"/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D3F57-DB8F-B9A6-30DB-6BEDF8F0A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D1794-035B-76A6-96EA-909E132E6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19EC4-A879-AF6B-78A7-A932F15CE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7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0B429-671D-DA99-7C84-467F49AD9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‘What’ and the ‘Why’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69392-324B-69C0-FACE-2688A041F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The Longitudinal Systems Analysis (LSA) report provides HUD and Continuums of Care (CoCs) with critical information about how people experiencing homelessness use their system of care.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Due yearly to HUD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Reporting from 10/01/2024 to 09/30/2025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Reports on all data in the HMIS system for ES, TH, SH, RRH, OPH, and PSH projects.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Does not include data from DVIMS or non-participating projects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Does not include street outreach projects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Focus on viewing HMIS as a coordinated system of assistance.  </a:t>
            </a:r>
            <a:endParaRPr lang="en-US" dirty="0">
              <a:solidFill>
                <a:schemeClr val="tx1"/>
              </a:solidFill>
              <a:ea typeface="Calibri"/>
              <a:cs typeface="Calibri"/>
            </a:endParaRPr>
          </a:p>
          <a:p>
            <a:pPr marL="201168" lvl="1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BDD53-7EF4-7521-2F0E-3C1720AAC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EB15C-65AA-F79A-6E78-84A358350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2CDB36-B740-F367-F25F-29CE468D1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774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/>
              <a:t>Metric 7b.1 – ES, SH, TH, &amp; PH-RRH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40</a:t>
            </a:fld>
            <a:endParaRPr lang="en-US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65BA969E-908D-9915-03E6-22651625D8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1904208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569837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Metric 7b.2 – Exits from OPH, PSH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41</a:t>
            </a:fld>
            <a:endParaRPr lang="en-US"/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65BA969E-908D-9915-03E6-22651625D8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4286016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099950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EC328-E491-8816-9CE6-E92940FDA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DE07C-69C2-ADE3-F844-7556DE354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DE38E-8493-CDA1-09F5-54B5A5E38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42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E2585F6-4091-7855-6E12-584B440ECC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776" y="713636"/>
            <a:ext cx="9658447" cy="543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0820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pPr marL="200660" lvl="1" indent="0">
              <a:buNone/>
            </a:pPr>
            <a:r>
              <a:rPr lang="en-US" sz="2000">
                <a:ea typeface="Calibri" panose="020F0502020204030204"/>
                <a:cs typeface="Calibri" panose="020F0502020204030204"/>
              </a:rPr>
              <a:t>Email: </a:t>
            </a:r>
            <a:r>
              <a:rPr lang="en-US" sz="2000">
                <a:ea typeface="Calibri" panose="020F0502020204030204"/>
                <a:cs typeface="Calibri" panose="020F0502020204030204"/>
                <a:hlinkClick r:id="rId3"/>
              </a:rPr>
              <a:t>support@icalliances.org</a:t>
            </a:r>
            <a:r>
              <a:rPr lang="en-US" sz="2000">
                <a:ea typeface="Calibri" panose="020F0502020204030204"/>
                <a:cs typeface="Calibri" panose="020F0502020204030204"/>
              </a:rPr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15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3251D5-64B9-0761-EE89-D5F9C442B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LSA Overview (Stella P)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EAFB75C-9119-720D-65BA-6B9C09C70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9997440" cy="736282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From 10/01/2024 though 09/30/2025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0AEE52-2498-8803-D9F3-AF3188D7CF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00520" y="2582334"/>
            <a:ext cx="9294199" cy="3378200"/>
          </a:xfrm>
        </p:spPr>
        <p:txBody>
          <a:bodyPr vert="horz" lIns="0" tIns="45720" rIns="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7,366 people served in the homeless system in 5,013 households </a:t>
            </a:r>
            <a:endParaRPr lang="en-US" dirty="0">
              <a:solidFill>
                <a:schemeClr val="tx1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83 days on average homeless (based on 4,660 households) </a:t>
            </a:r>
            <a:endParaRPr lang="en-US" dirty="0">
              <a:solidFill>
                <a:schemeClr val="tx1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39% Exited to Permanent Destinations (based on 3,658 households) </a:t>
            </a:r>
            <a:endParaRPr lang="en-US" dirty="0">
              <a:solidFill>
                <a:schemeClr val="tx1"/>
              </a:solidFill>
              <a:ea typeface="Calibri"/>
              <a:cs typeface="Calibri"/>
            </a:endParaRPr>
          </a:p>
          <a:p>
            <a:pPr marL="383540" lvl="1"/>
            <a:r>
              <a:rPr lang="en-US" dirty="0">
                <a:solidFill>
                  <a:schemeClr val="tx1"/>
                </a:solidFill>
              </a:rPr>
              <a:t>37% Adult Only Households</a:t>
            </a:r>
            <a:endParaRPr lang="en-US" dirty="0">
              <a:solidFill>
                <a:schemeClr val="tx1"/>
              </a:solidFill>
              <a:ea typeface="Calibri"/>
              <a:cs typeface="Calibri"/>
            </a:endParaRPr>
          </a:p>
          <a:p>
            <a:pPr marL="383540" lvl="1"/>
            <a:r>
              <a:rPr lang="en-US" dirty="0">
                <a:solidFill>
                  <a:schemeClr val="tx1"/>
                </a:solidFill>
              </a:rPr>
              <a:t>50% Adult &amp; Child Households</a:t>
            </a:r>
            <a:endParaRPr lang="en-US" dirty="0">
              <a:solidFill>
                <a:schemeClr val="tx1"/>
              </a:solidFill>
              <a:ea typeface="Calibri"/>
              <a:cs typeface="Calibri"/>
            </a:endParaRPr>
          </a:p>
          <a:p>
            <a:pPr marL="383540" lvl="1"/>
            <a:r>
              <a:rPr lang="en-US" dirty="0">
                <a:solidFill>
                  <a:schemeClr val="tx1"/>
                </a:solidFill>
              </a:rPr>
              <a:t>48% Child Only Households</a:t>
            </a:r>
            <a:endParaRPr lang="en-US" dirty="0">
              <a:solidFill>
                <a:schemeClr val="tx1"/>
              </a:solidFill>
              <a:ea typeface="Calibri"/>
              <a:cs typeface="Calibri"/>
            </a:endParaRPr>
          </a:p>
          <a:p>
            <a:r>
              <a:rPr lang="en-US" dirty="0">
                <a:solidFill>
                  <a:schemeClr val="tx1"/>
                </a:solidFill>
              </a:rPr>
              <a:t>13% of households that exited during the first six months of the report period returned to homelessness </a:t>
            </a:r>
            <a:endParaRPr lang="en-US" dirty="0">
              <a:solidFill>
                <a:schemeClr val="tx1"/>
              </a:solidFill>
              <a:ea typeface="Calibri"/>
              <a:cs typeface="Calibri"/>
            </a:endParaRPr>
          </a:p>
          <a:p>
            <a:pPr marL="383540" lvl="1"/>
            <a:r>
              <a:rPr lang="en-US" dirty="0">
                <a:solidFill>
                  <a:schemeClr val="tx1"/>
                </a:solidFill>
              </a:rPr>
              <a:t>10/01/2024 through 3/31/2025 </a:t>
            </a:r>
            <a:endParaRPr lang="en-US" dirty="0">
              <a:solidFill>
                <a:schemeClr val="tx1"/>
              </a:solidFill>
              <a:ea typeface="Calibri"/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22EBEB-EF9E-98AC-B1AF-92B557DDD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62245-2597-8E8A-B658-37C974E8C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0E904-9B60-D912-2D69-74D151E39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5</a:t>
            </a:fld>
            <a:endParaRPr lang="en-US"/>
          </a:p>
        </p:txBody>
      </p:sp>
      <p:pic>
        <p:nvPicPr>
          <p:cNvPr id="13" name="Graphic 12" descr="Users with solid fill">
            <a:extLst>
              <a:ext uri="{FF2B5EF4-FFF2-40B4-BE49-F238E27FC236}">
                <a16:creationId xmlns:a16="http://schemas.microsoft.com/office/drawing/2014/main" id="{C5BC179A-32FD-A39C-1F8F-83DADB41A75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7280" y="2469412"/>
            <a:ext cx="612173" cy="612173"/>
          </a:xfrm>
          <a:prstGeom prst="rect">
            <a:avLst/>
          </a:prstGeom>
        </p:spPr>
      </p:pic>
      <p:pic>
        <p:nvPicPr>
          <p:cNvPr id="15" name="Graphic 14" descr="Daily calendar with solid fill">
            <a:extLst>
              <a:ext uri="{FF2B5EF4-FFF2-40B4-BE49-F238E27FC236}">
                <a16:creationId xmlns:a16="http://schemas.microsoft.com/office/drawing/2014/main" id="{5F6A189C-0362-ED7F-C1CD-95BEEFE3CEB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7280" y="2937315"/>
            <a:ext cx="612173" cy="612173"/>
          </a:xfrm>
          <a:prstGeom prst="rect">
            <a:avLst/>
          </a:prstGeom>
        </p:spPr>
      </p:pic>
      <p:pic>
        <p:nvPicPr>
          <p:cNvPr id="17" name="Graphic 16" descr="Arrow Right with solid fill">
            <a:extLst>
              <a:ext uri="{FF2B5EF4-FFF2-40B4-BE49-F238E27FC236}">
                <a16:creationId xmlns:a16="http://schemas.microsoft.com/office/drawing/2014/main" id="{59A60D7A-1E0F-2AF9-1EB9-854C21B13D3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97280" y="3353174"/>
            <a:ext cx="612173" cy="612173"/>
          </a:xfrm>
          <a:prstGeom prst="rect">
            <a:avLst/>
          </a:prstGeom>
        </p:spPr>
      </p:pic>
      <p:pic>
        <p:nvPicPr>
          <p:cNvPr id="19" name="Graphic 18" descr="Refresh outline">
            <a:extLst>
              <a:ext uri="{FF2B5EF4-FFF2-40B4-BE49-F238E27FC236}">
                <a16:creationId xmlns:a16="http://schemas.microsoft.com/office/drawing/2014/main" id="{3DFC4EEE-FCA6-4A98-7C0F-CF41083D1D1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0800000">
            <a:off x="1097279" y="4906479"/>
            <a:ext cx="612173" cy="61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535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155C2-F954-6442-A89F-79D5901C8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LSA Pathways (Stella P)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FA8019C-333E-B40D-1876-A8863D2A8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9997440" cy="73628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Pathways are a combination of project types (ES, SH, TH, RRH, OPH, and PSH) that a household is enrolled in during the reporting period.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2F6C9FD-5CEB-635A-D04B-1C0EB182D8D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Most Used Pathways:</a:t>
            </a:r>
          </a:p>
          <a:p>
            <a:pPr marL="201168" lvl="1" indent="0">
              <a:buNone/>
            </a:pPr>
            <a:r>
              <a:rPr lang="en-US" dirty="0">
                <a:solidFill>
                  <a:schemeClr val="tx1"/>
                </a:solidFill>
              </a:rPr>
              <a:t>(percentage of the 4,660 households enrolled)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ES/SH Only: 61%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RRH Only: 20%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ES/SH + RRH: 9%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 Only: 3%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PSH Only and ES/SH + TH: 2%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544068" lvl="1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4AC9BA2-4756-D618-2954-2ADC4887897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Most Successful Pathways </a:t>
            </a:r>
          </a:p>
          <a:p>
            <a:pPr marL="201168" lvl="1" indent="0">
              <a:buNone/>
            </a:pPr>
            <a:r>
              <a:rPr lang="en-US" dirty="0">
                <a:solidFill>
                  <a:schemeClr val="tx1"/>
                </a:solidFill>
              </a:rPr>
              <a:t>(percentage of exits to permanent housing)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ES/SH + RRH: 80% (of 281 households)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RRH Only: 73% (of 631 households)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 Only: 56% (of 75 households)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PSH Only: 55% (of 109 households)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ES/SH + TH: 37% (of 46 households)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ES/SH Only: 25% (of 2,459 households)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7BAA49-7CA2-D611-4F82-1D0F955A8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91F56-34FE-7622-AB94-EABF2ACE0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988A6-F8AA-4FD8-E9BC-C69FFBF08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076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D2BFADE-96C0-43D3-8BA8-9D3AAC6396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dirty="0"/>
              <a:t>The System Performance Measures (SPMs)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F5418-B068-1E38-0677-FAE91B60E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34C1F-04F6-5648-5371-0B60C58FF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8725A8-8DED-2DD8-338F-5E10CAAE2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992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50BBB-E335-15B8-CAAE-D0AFAC597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‘What’ and the ‘Why’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97197-C0CB-2F91-1397-F53EC571F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48589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The System Performance Measures (SPMs) report on 7 system-level measures to help communities understand how their HMIS system functions.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Due yearly to HUD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Reporting from 10/01/2024 to 09/30/2025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Reports on all data in the HMIS system for ES, SO, TH, SH, and PH projects.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Does not include data from DVIMS or non-participating projects.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CoCs are charged with designing a local ‘system’ to assist people experiencing homelessness.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Requires viewing the local homeless response as an integrated system of homeless assistance.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SPMs ensure a common understanding of system intent and goals.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Focus on measuring the cumulative and collective impact of programs.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Identify areas for improvement.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 Fosters accountability to the community for how well the entire system prevents and ends homelessness for community members.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D3F57-DB8F-B9A6-30DB-6BEDF8F0A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D1794-035B-76A6-96EA-909E132E6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19EC4-A879-AF6B-78A7-A932F15CE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033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50BBB-E335-15B8-CAAE-D0AFAC597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SPMs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97197-C0CB-2F91-1397-F53EC571F9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Measure 1: </a:t>
            </a:r>
            <a:r>
              <a:rPr lang="en-US" dirty="0"/>
              <a:t>Length of Time Persons Remain Homeless</a:t>
            </a:r>
          </a:p>
          <a:p>
            <a:r>
              <a:rPr lang="en-US" b="1" dirty="0"/>
              <a:t>Measure 2: </a:t>
            </a:r>
            <a:r>
              <a:rPr lang="en-US" dirty="0"/>
              <a:t>The Extent to which Persons who Exit Homelessness to Permanent Housing Destinations Return to Homelessness</a:t>
            </a:r>
          </a:p>
          <a:p>
            <a:r>
              <a:rPr lang="en-US" b="1" dirty="0"/>
              <a:t>Measure 3: </a:t>
            </a:r>
            <a:r>
              <a:rPr lang="en-US" dirty="0"/>
              <a:t>Number of Homeless Persons</a:t>
            </a:r>
          </a:p>
          <a:p>
            <a:r>
              <a:rPr lang="en-US" b="1" dirty="0"/>
              <a:t>Measure 4: </a:t>
            </a:r>
            <a:r>
              <a:rPr lang="en-US" dirty="0"/>
              <a:t>Employment and Income Growth for Homeless Persons in CoC Program-funded Projects</a:t>
            </a:r>
          </a:p>
          <a:p>
            <a:r>
              <a:rPr lang="en-US" b="1" dirty="0"/>
              <a:t>Measure 5: </a:t>
            </a:r>
            <a:r>
              <a:rPr lang="en-US" dirty="0"/>
              <a:t>Number of Persons who Become Homeless for the First Time</a:t>
            </a:r>
          </a:p>
          <a:p>
            <a:r>
              <a:rPr lang="en-US" b="1" dirty="0"/>
              <a:t>Measure 6: </a:t>
            </a:r>
            <a:r>
              <a:rPr lang="en-US" i="1" dirty="0">
                <a:solidFill>
                  <a:schemeClr val="tx1"/>
                </a:solidFill>
              </a:rPr>
              <a:t>only for COCs given permission by HUD to serve category 3 of HUD’s Homeless Definition</a:t>
            </a:r>
            <a:r>
              <a:rPr lang="en-US" b="1" dirty="0"/>
              <a:t> </a:t>
            </a:r>
          </a:p>
          <a:p>
            <a:r>
              <a:rPr lang="en-US" b="1" dirty="0"/>
              <a:t>Measure 7: </a:t>
            </a:r>
            <a:r>
              <a:rPr lang="en-US" dirty="0"/>
              <a:t>Successful Placement from Street Outreach and Successful Placement in or Retention of Permanent Housing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FD3F57-DB8F-B9A6-30DB-6BEDF8F0A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80EB3-CA2C-432D-BC5F-8B64D30F8005}" type="datetime1">
              <a:rPr lang="en-US" smtClean="0"/>
              <a:t>4/22/2026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D1794-035B-76A6-96EA-909E132E6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www.icalliances.org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19EC4-A879-AF6B-78A7-A932F15CE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F5AD3-A273-4C92-8C1D-2189FF9C7BE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417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2017 Point-in-Time Iowa Balance of State&amp;quot;&quot;/&gt;&lt;property id=&quot;20307&quot; value=&quot;256&quot;/&gt;&lt;/object&gt;&lt;object type=&quot;3&quot; unique_id=&quot;10013&quot;&gt;&lt;property id=&quot;20148&quot; value=&quot;5&quot;/&gt;&lt;property id=&quot;20300&quot; value=&quot;Slide 4 - &amp;quot;BOS Point-in-Time Totals&amp;quot;&quot;/&gt;&lt;property id=&quot;20307&quot; value=&quot;257&quot;/&gt;&lt;/object&gt;&lt;object type=&quot;3&quot; unique_id=&quot;12758&quot;&gt;&lt;property id=&quot;20148&quot; value=&quot;5&quot;/&gt;&lt;property id=&quot;20300&quot; value=&quot;Slide 17 - &amp;quot;BOS Veteran Population Totals&amp;quot;&quot;/&gt;&lt;property id=&quot;20307&quot; value=&quot;259&quot;/&gt;&lt;/object&gt;&lt;object type=&quot;3&quot; unique_id=&quot;12801&quot;&gt;&lt;property id=&quot;20148&quot; value=&quot;5&quot;/&gt;&lt;property id=&quot;20300&quot; value=&quot;Slide 5 - &amp;quot;BOS Permanent Housing Totals&amp;quot;&quot;/&gt;&lt;property id=&quot;20307&quot; value=&quot;260&quot;/&gt;&lt;/object&gt;&lt;object type=&quot;3&quot; unique_id=&quot;12873&quot;&gt;&lt;property id=&quot;20148&quot; value=&quot;5&quot;/&gt;&lt;property id=&quot;20300&quot; value=&quot;Slide 16 - &amp;quot;BOS HMIS Bed Coverage&amp;quot;&quot;/&gt;&lt;property id=&quot;20307&quot; value=&quot;261&quot;/&gt;&lt;/object&gt;&lt;object type=&quot;3&quot; unique_id=&quot;12906&quot;&gt;&lt;property id=&quot;20148&quot; value=&quot;5&quot;/&gt;&lt;property id=&quot;20300&quot; value=&quot;Slide 12 - &amp;quot;BOS Emergency Shelter Beds&amp;quot;&quot;/&gt;&lt;property id=&quot;20307&quot; value=&quot;262&quot;/&gt;&lt;/object&gt;&lt;object type=&quot;3&quot; unique_id=&quot;12970&quot;&gt;&lt;property id=&quot;20148&quot; value=&quot;5&quot;/&gt;&lt;property id=&quot;20300&quot; value=&quot;Slide 13 - &amp;quot;BOS Transitional Housing Beds&amp;quot;&quot;/&gt;&lt;property id=&quot;20307&quot; value=&quot;263&quot;/&gt;&lt;/object&gt;&lt;object type=&quot;3&quot; unique_id=&quot;13072&quot;&gt;&lt;property id=&quot;20148&quot; value=&quot;5&quot;/&gt;&lt;property id=&quot;20300&quot; value=&quot;Slide 14 - &amp;quot;BOS Permanent Housing Beds&amp;quot;&quot;/&gt;&lt;property id=&quot;20307&quot; value=&quot;264&quot;/&gt;&lt;/object&gt;&lt;object type=&quot;3&quot; unique_id=&quot;13172&quot;&gt;&lt;property id=&quot;20148&quot; value=&quot;5&quot;/&gt;&lt;property id=&quot;20300&quot; value=&quot;Slide 15 - &amp;quot;BOS Utilization Rates&amp;quot;&quot;/&gt;&lt;property id=&quot;20307&quot; value=&quot;265&quot;/&gt;&lt;/object&gt;&lt;object type=&quot;3&quot; unique_id=&quot;13336&quot;&gt;&lt;property id=&quot;20148&quot; value=&quot;5&quot;/&gt;&lt;property id=&quot;20300&quot; value=&quot;Slide 19 - &amp;quot;BOS Homeless Subpopulations&amp;quot;&quot;/&gt;&lt;property id=&quot;20307&quot; value=&quot;266&quot;/&gt;&lt;/object&gt;&lt;object type=&quot;3&quot; unique_id=&quot;13622&quot;&gt;&lt;property id=&quot;20148&quot; value=&quot;5&quot;/&gt;&lt;property id=&quot;20300&quot; value=&quot;Slide 20 - &amp;quot;BOS Subpopulation Comparison&amp;quot;&quot;/&gt;&lt;property id=&quot;20307&quot; value=&quot;268&quot;/&gt;&lt;/object&gt;&lt;object type=&quot;3&quot; unique_id=&quot;13818&quot;&gt;&lt;property id=&quot;20148&quot; value=&quot;5&quot;/&gt;&lt;property id=&quot;20300&quot; value=&quot;Slide 21 - &amp;quot;BOS Additional PIT Comparisons&amp;quot;&quot;/&gt;&lt;property id=&quot;20307&quot; value=&quot;269&quot;/&gt;&lt;/object&gt;&lt;object type=&quot;3&quot; unique_id=&quot;13932&quot;&gt;&lt;property id=&quot;20148&quot; value=&quot;5&quot;/&gt;&lt;property id=&quot;20300&quot; value=&quot;Slide 7 - &amp;quot;BOS Population Map&amp;quot;&quot;/&gt;&lt;property id=&quot;20307&quot; value=&quot;270&quot;/&gt;&lt;/object&gt;&lt;object type=&quot;3&quot; unique_id=&quot;13933&quot;&gt;&lt;property id=&quot;20148&quot; value=&quot;5&quot;/&gt;&lt;property id=&quot;20300&quot; value=&quot;Slide 8 - &amp;quot;Statewide Population Map&amp;quot;&quot;/&gt;&lt;property id=&quot;20307&quot; value=&quot;271&quot;/&gt;&lt;/object&gt;&lt;object type=&quot;3&quot; unique_id=&quot;13988&quot;&gt;&lt;property id=&quot;20148&quot; value=&quot;5&quot;/&gt;&lt;property id=&quot;20300&quot; value=&quot;Slide 3 - &amp;quot;All Iowa CoC Point-in-Time Totals&amp;quot;&quot;/&gt;&lt;property id=&quot;20307&quot; value=&quot;272&quot;/&gt;&lt;/object&gt;&lt;object type=&quot;3&quot; unique_id=&quot;14065&quot;&gt;&lt;property id=&quot;20148&quot; value=&quot;5&quot;/&gt;&lt;property id=&quot;20300&quot; value=&quot;Slide 6 - &amp;quot;BOS Housing/Shelter Comparison&amp;quot;&quot;/&gt;&lt;property id=&quot;20307&quot; value=&quot;273&quot;/&gt;&lt;/object&gt;&lt;object type=&quot;3&quot; unique_id=&quot;14441&quot;&gt;&lt;property id=&quot;20148&quot; value=&quot;5&quot;/&gt;&lt;property id=&quot;20300&quot; value=&quot;Slide 9 - &amp;quot;2016 BOS Street Count Coverage&amp;quot;&quot;/&gt;&lt;property id=&quot;20307&quot; value=&quot;275&quot;/&gt;&lt;/object&gt;&lt;object type=&quot;3&quot; unique_id=&quot;14522&quot;&gt;&lt;property id=&quot;20148&quot; value=&quot;5&quot;/&gt;&lt;property id=&quot;20300&quot; value=&quot;Slide 10 - &amp;quot;2017 BOS Street Count Coverage&amp;quot;&quot;/&gt;&lt;property id=&quot;20307&quot; value=&quot;276&quot;/&gt;&lt;/object&gt;&lt;object type=&quot;3&quot; unique_id=&quot;14734&quot;&gt;&lt;property id=&quot;20148&quot; value=&quot;5&quot;/&gt;&lt;property id=&quot;20300&quot; value=&quot;Slide 11 - &amp;quot;BOS Housing Inventory Changes&amp;quot;&quot;/&gt;&lt;property id=&quot;20307&quot; value=&quot;277&quot;/&gt;&lt;/object&gt;&lt;object type=&quot;3&quot; unique_id=&quot;15114&quot;&gt;&lt;property id=&quot;20148&quot; value=&quot;5&quot;/&gt;&lt;property id=&quot;20300&quot; value=&quot;Slide 18 - &amp;quot;BOS Youth Population Totals&amp;quot;&quot;/&gt;&lt;property id=&quot;20307&quot; value=&quot;278&quot;/&gt;&lt;/object&gt;&lt;object type=&quot;3&quot; unique_id=&quot;15210&quot;&gt;&lt;property id=&quot;20148&quot; value=&quot;5&quot;/&gt;&lt;property id=&quot;20300&quot; value=&quot;Slide 2 - &amp;quot;New for 2017&amp;quot;&quot;/&gt;&lt;property id=&quot;20307&quot; value=&quot;279&quot;/&gt;&lt;/object&gt;&lt;object type=&quot;3&quot; unique_id=&quot;15326&quot;&gt;&lt;property id=&quot;20148&quot; value=&quot;5&quot;/&gt;&lt;property id=&quot;20300&quot; value=&quot;Slide 22 - &amp;quot;Results Summary&amp;quot;&quot;/&gt;&lt;property id=&quot;20307&quot; value=&quot;280&quot;/&gt;&lt;/object&gt;&lt;object type=&quot;3&quot; unique_id=&quot;15327&quot;&gt;&lt;property id=&quot;20148&quot; value=&quot;5&quot;/&gt;&lt;property id=&quot;20300&quot; value=&quot;Slide 23 - &amp;quot;Take Aways/Action Items&amp;quot;&quot;/&gt;&lt;property id=&quot;20307&quot; value=&quot;281&quot;/&gt;&lt;/object&gt;&lt;object type=&quot;3&quot; unique_id=&quot;15446&quot;&gt;&lt;property id=&quot;20148&quot; value=&quot;5&quot;/&gt;&lt;property id=&quot;20300&quot; value=&quot;Slide 24 - &amp;quot;Questions?&amp;quot;&quot;/&gt;&lt;property id=&quot;20307&quot; value=&quot;282&quot;/&gt;&lt;/object&gt;&lt;/object&gt;&lt;object type=&quot;8&quot; unique_id=&quot;1000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Retrospect">
  <a:themeElements>
    <a:clrScheme name="Custom 2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007EC4"/>
      </a:accent1>
      <a:accent2>
        <a:srgbClr val="00629B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4439b8d-c7d0-4d9a-abeb-df5c9628952d">
      <Terms xmlns="http://schemas.microsoft.com/office/infopath/2007/PartnerControls"/>
    </lcf76f155ced4ddcb4097134ff3c332f>
    <TaxCatchAll xmlns="91e88c44-2e77-4f62-aeeb-8968dc61df6f" xsi:nil="true"/>
    <Number xmlns="e4439b8d-c7d0-4d9a-abeb-df5c9628952d" xsi:nil="true"/>
    <SharedWithUsers xmlns="91e88c44-2e77-4f62-aeeb-8968dc61df6f">
      <UserInfo>
        <DisplayName>Rachel Falahpour</DisplayName>
        <AccountId>24</AccountId>
        <AccountType/>
      </UserInfo>
      <UserInfo>
        <DisplayName>Courtney Guntly</DisplayName>
        <AccountId>41</AccountId>
        <AccountType/>
      </UserInfo>
      <UserInfo>
        <DisplayName>Jessica Bleile</DisplayName>
        <AccountId>42</AccountId>
        <AccountType/>
      </UserInfo>
      <UserInfo>
        <DisplayName>Kasperian Kittredge</DisplayName>
        <AccountId>17</AccountId>
        <AccountType/>
      </UserInfo>
      <UserInfo>
        <DisplayName>Cassandra Kramer</DisplayName>
        <AccountId>25</AccountId>
        <AccountType/>
      </UserInfo>
      <UserInfo>
        <DisplayName>Patrick Schacherer</DisplayName>
        <AccountId>15</AccountId>
        <AccountType/>
      </UserInfo>
      <UserInfo>
        <DisplayName>KarLee Kearns</DisplayName>
        <AccountId>13</AccountId>
        <AccountType/>
      </UserInfo>
      <UserInfo>
        <DisplayName>Julie Eberbach</DisplayName>
        <AccountId>373</AccountId>
        <AccountType/>
      </UserInfo>
    </SharedWithUsers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027B86759D7047A87CA5911667C0F3" ma:contentTypeVersion="18" ma:contentTypeDescription="Create a new document." ma:contentTypeScope="" ma:versionID="60a4fa1c8f4e47a61f1c1db3a3508939">
  <xsd:schema xmlns:xsd="http://www.w3.org/2001/XMLSchema" xmlns:xs="http://www.w3.org/2001/XMLSchema" xmlns:p="http://schemas.microsoft.com/office/2006/metadata/properties" xmlns:ns1="http://schemas.microsoft.com/sharepoint/v3" xmlns:ns2="e4439b8d-c7d0-4d9a-abeb-df5c9628952d" xmlns:ns3="91e88c44-2e77-4f62-aeeb-8968dc61df6f" targetNamespace="http://schemas.microsoft.com/office/2006/metadata/properties" ma:root="true" ma:fieldsID="a73e492742acbb8a28b5fb30ba38f06c" ns1:_="" ns2:_="" ns3:_="">
    <xsd:import namespace="http://schemas.microsoft.com/sharepoint/v3"/>
    <xsd:import namespace="e4439b8d-c7d0-4d9a-abeb-df5c9628952d"/>
    <xsd:import namespace="91e88c44-2e77-4f62-aeeb-8968dc61df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SearchProperties" minOccurs="0"/>
                <xsd:element ref="ns2:Number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439b8d-c7d0-4d9a-abeb-df5c962895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ee632845-b826-4789-b9e5-cd958a1720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umber" ma:index="22" nillable="true" ma:displayName="Number" ma:format="Dropdown" ma:internalName="Number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8c44-2e77-4f62-aeeb-8968dc61df6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8ff9ed4f-a9c0-43c2-a10b-53aba9ddea84}" ma:internalName="TaxCatchAll" ma:showField="CatchAllData" ma:web="91e88c44-2e77-4f62-aeeb-8968dc61df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AD31FE-F5DB-47D2-94DA-1828CD27DA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133EDE-1C95-453A-83FF-CA2D9621775B}">
  <ds:schemaRefs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91e88c44-2e77-4f62-aeeb-8968dc61df6f"/>
    <ds:schemaRef ds:uri="e4439b8d-c7d0-4d9a-abeb-df5c9628952d"/>
    <ds:schemaRef ds:uri="http://www.w3.org/XML/1998/namespace"/>
    <ds:schemaRef ds:uri="http://schemas.microsoft.com/sharepoint/v3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97456AD-1A55-4F0E-BA47-8FADFC8176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4439b8d-c7d0-4d9a-abeb-df5c9628952d"/>
    <ds:schemaRef ds:uri="91e88c44-2e77-4f62-aeeb-8968dc61df6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3b15e087-efda-4a6f-8dbc-a52a12ee1ab5}" enabled="0" method="" siteId="{3b15e087-efda-4a6f-8dbc-a52a12ee1ab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259</TotalTime>
  <Words>2270</Words>
  <Application>Microsoft Office PowerPoint</Application>
  <PresentationFormat>Widescreen</PresentationFormat>
  <Paragraphs>370</Paragraphs>
  <Slides>43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Retrospect</vt:lpstr>
      <vt:lpstr>2025 System Performance Measures Balance of State </vt:lpstr>
      <vt:lpstr>Acronyms </vt:lpstr>
      <vt:lpstr>The Longitudinal System Analysis (LSA)</vt:lpstr>
      <vt:lpstr>The ‘What’ and the ‘Why’</vt:lpstr>
      <vt:lpstr>LSA Overview (Stella P)</vt:lpstr>
      <vt:lpstr>LSA Pathways (Stella P)</vt:lpstr>
      <vt:lpstr>The System Performance Measures (SPMs)</vt:lpstr>
      <vt:lpstr>The ‘What’ and the ‘Why’</vt:lpstr>
      <vt:lpstr>The SPMs Overview</vt:lpstr>
      <vt:lpstr>Measure 1:  Length of Time Persons Remain Homeless </vt:lpstr>
      <vt:lpstr>Metric 1.1a – ES &amp; SH</vt:lpstr>
      <vt:lpstr>Metric 1.2a – ES, SH, &amp; TH</vt:lpstr>
      <vt:lpstr>Metric 1.1b – ES, SH, &amp; PH </vt:lpstr>
      <vt:lpstr>Metric 1.2b: ES, SH, TH, &amp; PH</vt:lpstr>
      <vt:lpstr>PowerPoint Presentation</vt:lpstr>
      <vt:lpstr>Measure 2:  The Extent to which Persons who Exit Homelessness to  Permanent Housing Destinations Return to Homelessness</vt:lpstr>
      <vt:lpstr>Metric 2 – Street Outreach</vt:lpstr>
      <vt:lpstr>Metric 2 – Emergency Shelter</vt:lpstr>
      <vt:lpstr>Metric 2 – Transitional Housing</vt:lpstr>
      <vt:lpstr>Metric 2 – Safe Haven</vt:lpstr>
      <vt:lpstr>Metric 2 – Permanent Housing</vt:lpstr>
      <vt:lpstr>Metric 2 – All Project Types</vt:lpstr>
      <vt:lpstr>PowerPoint Presentation</vt:lpstr>
      <vt:lpstr>Measure 3:  Number of Homeless Persons</vt:lpstr>
      <vt:lpstr>Metric 3.1 - PIT Count Homeless</vt:lpstr>
      <vt:lpstr>Metric 3.2- Annual Count Homeless</vt:lpstr>
      <vt:lpstr>Measure 4:  Employment and Income Growth for Homeless  Persons in CoC Program-funded Projects</vt:lpstr>
      <vt:lpstr>Metric 4.1, 4.2, &amp; 4.3</vt:lpstr>
      <vt:lpstr>PowerPoint Presentation</vt:lpstr>
      <vt:lpstr>Metric 4.4, 4.5, &amp; 4.6</vt:lpstr>
      <vt:lpstr>PowerPoint Presentation</vt:lpstr>
      <vt:lpstr>Measure 5:  Number of Persons who Became Homeless for the First Time</vt:lpstr>
      <vt:lpstr>Metric 5.1 – ES, SH, TH</vt:lpstr>
      <vt:lpstr>Metric 5.2 – ES, SH, TH, PH</vt:lpstr>
      <vt:lpstr>PowerPoint Presentation</vt:lpstr>
      <vt:lpstr>Measure 7a:  Successful Placement from Street Outreach to  Sheltered Situations</vt:lpstr>
      <vt:lpstr>Metric 7a – Street Outreach</vt:lpstr>
      <vt:lpstr>PowerPoint Presentation</vt:lpstr>
      <vt:lpstr>Measure 7b:  Successful Placement in or Retention of Permanent Housing</vt:lpstr>
      <vt:lpstr>Metric 7b.1 – ES, SH, TH, &amp; PH-RRH </vt:lpstr>
      <vt:lpstr>Metric 7b.2 – Exits from OPH, PSH</vt:lpstr>
      <vt:lpstr>PowerPoint Presentation</vt:lpstr>
      <vt:lpstr>Questions?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Kinnic Eagan</dc:creator>
  <cp:lastModifiedBy>Susie McCarragher</cp:lastModifiedBy>
  <cp:revision>9</cp:revision>
  <cp:lastPrinted>2023-05-18T16:16:50Z</cp:lastPrinted>
  <dcterms:created xsi:type="dcterms:W3CDTF">2015-06-24T22:27:06Z</dcterms:created>
  <dcterms:modified xsi:type="dcterms:W3CDTF">2026-04-22T13:08:22Z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0x010100AB027B86759D7047A87CA5911667C0F3</vt:lpwstr>
  </property>
  <property fmtid="{D5CDD505-2E9C-101B-9397-08002B2CF9AE}" pid="3" name="MediaServiceImageTags">
    <vt:lpwstr/>
  </property>
</Properties>
</file>