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8"/>
  </p:notesMasterIdLst>
  <p:handoutMasterIdLst>
    <p:handoutMasterId r:id="rId49"/>
  </p:handoutMasterIdLst>
  <p:sldIdLst>
    <p:sldId id="256" r:id="rId5"/>
    <p:sldId id="353" r:id="rId6"/>
    <p:sldId id="366" r:id="rId7"/>
    <p:sldId id="365" r:id="rId8"/>
    <p:sldId id="363" r:id="rId9"/>
    <p:sldId id="364" r:id="rId10"/>
    <p:sldId id="367" r:id="rId11"/>
    <p:sldId id="310" r:id="rId12"/>
    <p:sldId id="322" r:id="rId13"/>
    <p:sldId id="321" r:id="rId14"/>
    <p:sldId id="295" r:id="rId15"/>
    <p:sldId id="347" r:id="rId16"/>
    <p:sldId id="324" r:id="rId17"/>
    <p:sldId id="348" r:id="rId18"/>
    <p:sldId id="362" r:id="rId19"/>
    <p:sldId id="311" r:id="rId20"/>
    <p:sldId id="325" r:id="rId21"/>
    <p:sldId id="326" r:id="rId22"/>
    <p:sldId id="327" r:id="rId23"/>
    <p:sldId id="328" r:id="rId24"/>
    <p:sldId id="349" r:id="rId25"/>
    <p:sldId id="350" r:id="rId26"/>
    <p:sldId id="355" r:id="rId27"/>
    <p:sldId id="313" r:id="rId28"/>
    <p:sldId id="314" r:id="rId29"/>
    <p:sldId id="331" r:id="rId30"/>
    <p:sldId id="315" r:id="rId31"/>
    <p:sldId id="332" r:id="rId32"/>
    <p:sldId id="357" r:id="rId33"/>
    <p:sldId id="333" r:id="rId34"/>
    <p:sldId id="358" r:id="rId35"/>
    <p:sldId id="317" r:id="rId36"/>
    <p:sldId id="334" r:id="rId37"/>
    <p:sldId id="352" r:id="rId38"/>
    <p:sldId id="359" r:id="rId39"/>
    <p:sldId id="320" r:id="rId40"/>
    <p:sldId id="335" r:id="rId41"/>
    <p:sldId id="360" r:id="rId42"/>
    <p:sldId id="337" r:id="rId43"/>
    <p:sldId id="351" r:id="rId44"/>
    <p:sldId id="336" r:id="rId45"/>
    <p:sldId id="361" r:id="rId46"/>
    <p:sldId id="354" r:id="rId47"/>
  </p:sldIdLst>
  <p:sldSz cx="12192000" cy="6858000"/>
  <p:notesSz cx="6858000" cy="92964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333899-9A7D-A82A-88C6-5EE31D6D1657}" name="Susan McCarragher" initials="SM" userId="S::susan.mccarragher@icalliances.org::894bb4b8-6c4f-46ad-9618-1069d3bf85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7C0F8"/>
    <a:srgbClr val="CCFFCC"/>
    <a:srgbClr val="DDF3FF"/>
    <a:srgbClr val="FFFF00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ED0387-E00F-4324-B3EF-9266FAE0B234}" v="2" dt="2026-04-22T13:16:14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24" autoAdjust="0"/>
  </p:normalViewPr>
  <p:slideViewPr>
    <p:cSldViewPr snapToGrid="0">
      <p:cViewPr varScale="1">
        <p:scale>
          <a:sx n="94" d="100"/>
          <a:sy n="94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ags" Target="tags/tag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ie McCarragher" userId="S::susan.mccarragher@icalliances.org::894bb4b8-6c4f-46ad-9618-1069d3bf850a" providerId="AD" clId="Web-{A63CEA5E-B16D-4B68-0BF0-D316734D69AF}"/>
    <pc:docChg chg="modSld">
      <pc:chgData name="Susie McCarragher" userId="S::susan.mccarragher@icalliances.org::894bb4b8-6c4f-46ad-9618-1069d3bf850a" providerId="AD" clId="Web-{A63CEA5E-B16D-4B68-0BF0-D316734D69AF}" dt="2026-03-24T14:19:29.533" v="669"/>
      <pc:docMkLst>
        <pc:docMk/>
      </pc:docMkLst>
      <pc:sldChg chg="modNotes">
        <pc:chgData name="Susie McCarragher" userId="S::susan.mccarragher@icalliances.org::894bb4b8-6c4f-46ad-9618-1069d3bf850a" providerId="AD" clId="Web-{A63CEA5E-B16D-4B68-0BF0-D316734D69AF}" dt="2026-03-24T14:19:29.533" v="669"/>
        <pc:sldMkLst>
          <pc:docMk/>
          <pc:sldMk cId="749519639" sldId="295"/>
        </pc:sldMkLst>
      </pc:sldChg>
      <pc:sldChg chg="modNotes">
        <pc:chgData name="Susie McCarragher" userId="S::susan.mccarragher@icalliances.org::894bb4b8-6c4f-46ad-9618-1069d3bf850a" providerId="AD" clId="Web-{A63CEA5E-B16D-4B68-0BF0-D316734D69AF}" dt="2026-03-24T14:19:18.861" v="668"/>
        <pc:sldMkLst>
          <pc:docMk/>
          <pc:sldMk cId="321719015" sldId="347"/>
        </pc:sldMkLst>
      </pc:sldChg>
    </pc:docChg>
  </pc:docChgLst>
  <pc:docChgLst>
    <pc:chgData name="Susie McCarragher" userId="894bb4b8-6c4f-46ad-9618-1069d3bf850a" providerId="ADAL" clId="{B286513B-5FD8-457F-9235-1F8012266FEB}"/>
    <pc:docChg chg="undo custSel addSld modSld sldOrd">
      <pc:chgData name="Susie McCarragher" userId="894bb4b8-6c4f-46ad-9618-1069d3bf850a" providerId="ADAL" clId="{B286513B-5FD8-457F-9235-1F8012266FEB}" dt="2026-04-22T13:17:12.633" v="2759" actId="20577"/>
      <pc:docMkLst>
        <pc:docMk/>
      </pc:docMkLst>
      <pc:sldChg chg="modNotesTx">
        <pc:chgData name="Susie McCarragher" userId="894bb4b8-6c4f-46ad-9618-1069d3bf850a" providerId="ADAL" clId="{B286513B-5FD8-457F-9235-1F8012266FEB}" dt="2026-04-22T13:16:43.762" v="2758" actId="20577"/>
        <pc:sldMkLst>
          <pc:docMk/>
          <pc:sldMk cId="749519639" sldId="295"/>
        </pc:sldMkLst>
      </pc:sldChg>
      <pc:sldChg chg="modSp mod">
        <pc:chgData name="Susie McCarragher" userId="894bb4b8-6c4f-46ad-9618-1069d3bf850a" providerId="ADAL" clId="{B286513B-5FD8-457F-9235-1F8012266FEB}" dt="2026-04-22T13:10:14.972" v="2732" actId="20577"/>
        <pc:sldMkLst>
          <pc:docMk/>
          <pc:sldMk cId="4288820714" sldId="310"/>
        </pc:sldMkLst>
        <pc:spChg chg="mod">
          <ac:chgData name="Susie McCarragher" userId="894bb4b8-6c4f-46ad-9618-1069d3bf850a" providerId="ADAL" clId="{B286513B-5FD8-457F-9235-1F8012266FEB}" dt="2026-04-22T13:10:14.972" v="2732" actId="20577"/>
          <ac:spMkLst>
            <pc:docMk/>
            <pc:sldMk cId="4288820714" sldId="310"/>
            <ac:spMk id="3" creationId="{27A97197-C0CB-2F91-1397-F53EC571F96D}"/>
          </ac:spMkLst>
        </pc:spChg>
      </pc:sldChg>
      <pc:sldChg chg="modSp mod">
        <pc:chgData name="Susie McCarragher" userId="894bb4b8-6c4f-46ad-9618-1069d3bf850a" providerId="ADAL" clId="{B286513B-5FD8-457F-9235-1F8012266FEB}" dt="2026-04-22T13:12:55.424" v="2746" actId="20577"/>
        <pc:sldMkLst>
          <pc:docMk/>
          <pc:sldMk cId="3782942171" sldId="315"/>
        </pc:sldMkLst>
        <pc:spChg chg="mod">
          <ac:chgData name="Susie McCarragher" userId="894bb4b8-6c4f-46ad-9618-1069d3bf850a" providerId="ADAL" clId="{B286513B-5FD8-457F-9235-1F8012266FEB}" dt="2026-04-22T13:12:55.424" v="2746" actId="20577"/>
          <ac:spMkLst>
            <pc:docMk/>
            <pc:sldMk cId="3782942171" sldId="315"/>
            <ac:spMk id="3" creationId="{27A97197-C0CB-2F91-1397-F53EC571F96D}"/>
          </ac:spMkLst>
        </pc:spChg>
      </pc:sldChg>
      <pc:sldChg chg="modSp mod">
        <pc:chgData name="Susie McCarragher" userId="894bb4b8-6c4f-46ad-9618-1069d3bf850a" providerId="ADAL" clId="{B286513B-5FD8-457F-9235-1F8012266FEB}" dt="2026-04-22T13:13:37.956" v="2748" actId="20577"/>
        <pc:sldMkLst>
          <pc:docMk/>
          <pc:sldMk cId="757556901" sldId="317"/>
        </pc:sldMkLst>
        <pc:spChg chg="mod">
          <ac:chgData name="Susie McCarragher" userId="894bb4b8-6c4f-46ad-9618-1069d3bf850a" providerId="ADAL" clId="{B286513B-5FD8-457F-9235-1F8012266FEB}" dt="2026-04-22T13:13:37.956" v="2748" actId="20577"/>
          <ac:spMkLst>
            <pc:docMk/>
            <pc:sldMk cId="757556901" sldId="317"/>
            <ac:spMk id="3" creationId="{27A97197-C0CB-2F91-1397-F53EC571F96D}"/>
          </ac:spMkLst>
        </pc:spChg>
      </pc:sldChg>
      <pc:sldChg chg="modSp mod modNotesTx">
        <pc:chgData name="Susie McCarragher" userId="894bb4b8-6c4f-46ad-9618-1069d3bf850a" providerId="ADAL" clId="{B286513B-5FD8-457F-9235-1F8012266FEB}" dt="2026-04-22T13:17:12.633" v="2759" actId="20577"/>
        <pc:sldMkLst>
          <pc:docMk/>
          <pc:sldMk cId="455386226" sldId="320"/>
        </pc:sldMkLst>
        <pc:spChg chg="mod">
          <ac:chgData name="Susie McCarragher" userId="894bb4b8-6c4f-46ad-9618-1069d3bf850a" providerId="ADAL" clId="{B286513B-5FD8-457F-9235-1F8012266FEB}" dt="2026-04-22T13:14:07.609" v="2752" actId="20577"/>
          <ac:spMkLst>
            <pc:docMk/>
            <pc:sldMk cId="455386226" sldId="320"/>
            <ac:spMk id="3" creationId="{27A97197-C0CB-2F91-1397-F53EC571F96D}"/>
          </ac:spMkLst>
        </pc:spChg>
      </pc:sldChg>
      <pc:sldChg chg="modSp mod">
        <pc:chgData name="Susie McCarragher" userId="894bb4b8-6c4f-46ad-9618-1069d3bf850a" providerId="ADAL" clId="{B286513B-5FD8-457F-9235-1F8012266FEB}" dt="2026-04-22T13:14:26.643" v="2756" actId="20577"/>
        <pc:sldMkLst>
          <pc:docMk/>
          <pc:sldMk cId="2769180678" sldId="337"/>
        </pc:sldMkLst>
        <pc:spChg chg="mod">
          <ac:chgData name="Susie McCarragher" userId="894bb4b8-6c4f-46ad-9618-1069d3bf850a" providerId="ADAL" clId="{B286513B-5FD8-457F-9235-1F8012266FEB}" dt="2026-04-22T13:14:26.643" v="2756" actId="20577"/>
          <ac:spMkLst>
            <pc:docMk/>
            <pc:sldMk cId="2769180678" sldId="337"/>
            <ac:spMk id="3" creationId="{27A97197-C0CB-2F91-1397-F53EC571F96D}"/>
          </ac:spMkLst>
        </pc:spChg>
      </pc:sldChg>
      <pc:sldChg chg="modSp mod">
        <pc:chgData name="Susie McCarragher" userId="894bb4b8-6c4f-46ad-9618-1069d3bf850a" providerId="ADAL" clId="{B286513B-5FD8-457F-9235-1F8012266FEB}" dt="2026-04-22T13:13:03.670" v="2747" actId="1076"/>
        <pc:sldMkLst>
          <pc:docMk/>
          <pc:sldMk cId="1571392792" sldId="357"/>
        </pc:sldMkLst>
        <pc:picChg chg="mod">
          <ac:chgData name="Susie McCarragher" userId="894bb4b8-6c4f-46ad-9618-1069d3bf850a" providerId="ADAL" clId="{B286513B-5FD8-457F-9235-1F8012266FEB}" dt="2026-04-22T13:13:03.670" v="2747" actId="1076"/>
          <ac:picMkLst>
            <pc:docMk/>
            <pc:sldMk cId="1571392792" sldId="357"/>
            <ac:picMk id="9" creationId="{847B0503-471A-D94B-6938-C6E868D9A4B0}"/>
          </ac:picMkLst>
        </pc:picChg>
      </pc:sldChg>
      <pc:sldChg chg="modSp mod">
        <pc:chgData name="Susie McCarragher" userId="894bb4b8-6c4f-46ad-9618-1069d3bf850a" providerId="ADAL" clId="{B286513B-5FD8-457F-9235-1F8012266FEB}" dt="2026-04-22T13:11:27.232" v="2735" actId="1076"/>
        <pc:sldMkLst>
          <pc:docMk/>
          <pc:sldMk cId="201193039" sldId="362"/>
        </pc:sldMkLst>
        <pc:picChg chg="mod">
          <ac:chgData name="Susie McCarragher" userId="894bb4b8-6c4f-46ad-9618-1069d3bf850a" providerId="ADAL" clId="{B286513B-5FD8-457F-9235-1F8012266FEB}" dt="2026-04-22T13:11:27.232" v="2735" actId="1076"/>
          <ac:picMkLst>
            <pc:docMk/>
            <pc:sldMk cId="201193039" sldId="362"/>
            <ac:picMk id="8" creationId="{3EBE7581-F3C2-B7E3-F3C4-A536D7259D38}"/>
          </ac:picMkLst>
        </pc:picChg>
      </pc:sldChg>
      <pc:sldChg chg="modSp mod">
        <pc:chgData name="Susie McCarragher" userId="894bb4b8-6c4f-46ad-9618-1069d3bf850a" providerId="ADAL" clId="{B286513B-5FD8-457F-9235-1F8012266FEB}" dt="2026-04-22T13:09:29.673" v="2721" actId="207"/>
        <pc:sldMkLst>
          <pc:docMk/>
          <pc:sldMk cId="3074535472" sldId="363"/>
        </pc:sldMkLst>
        <pc:spChg chg="mod">
          <ac:chgData name="Susie McCarragher" userId="894bb4b8-6c4f-46ad-9618-1069d3bf850a" providerId="ADAL" clId="{B286513B-5FD8-457F-9235-1F8012266FEB}" dt="2026-04-22T13:09:29.673" v="2721" actId="207"/>
          <ac:spMkLst>
            <pc:docMk/>
            <pc:sldMk cId="3074535472" sldId="363"/>
            <ac:spMk id="3" creationId="{610AEE52-2498-8803-D9F3-AF3188D7CF45}"/>
          </ac:spMkLst>
        </pc:spChg>
      </pc:sldChg>
      <pc:sldChg chg="modSp mod">
        <pc:chgData name="Susie McCarragher" userId="894bb4b8-6c4f-46ad-9618-1069d3bf850a" providerId="ADAL" clId="{B286513B-5FD8-457F-9235-1F8012266FEB}" dt="2026-04-22T13:09:46.333" v="2723" actId="207"/>
        <pc:sldMkLst>
          <pc:docMk/>
          <pc:sldMk cId="3789076407" sldId="364"/>
        </pc:sldMkLst>
        <pc:spChg chg="mod">
          <ac:chgData name="Susie McCarragher" userId="894bb4b8-6c4f-46ad-9618-1069d3bf850a" providerId="ADAL" clId="{B286513B-5FD8-457F-9235-1F8012266FEB}" dt="2026-04-22T13:09:42.899" v="2722" actId="207"/>
          <ac:spMkLst>
            <pc:docMk/>
            <pc:sldMk cId="3789076407" sldId="364"/>
            <ac:spMk id="9" creationId="{12F6C9FD-5CEB-635A-D04B-1C0EB182D8DD}"/>
          </ac:spMkLst>
        </pc:spChg>
        <pc:spChg chg="mod">
          <ac:chgData name="Susie McCarragher" userId="894bb4b8-6c4f-46ad-9618-1069d3bf850a" providerId="ADAL" clId="{B286513B-5FD8-457F-9235-1F8012266FEB}" dt="2026-04-22T13:09:46.333" v="2723" actId="207"/>
          <ac:spMkLst>
            <pc:docMk/>
            <pc:sldMk cId="3789076407" sldId="364"/>
            <ac:spMk id="12" creationId="{14AC9BA2-4756-D618-2954-2ADC48878974}"/>
          </ac:spMkLst>
        </pc:spChg>
      </pc:sldChg>
      <pc:sldChg chg="modSp new mod">
        <pc:chgData name="Susie McCarragher" userId="894bb4b8-6c4f-46ad-9618-1069d3bf850a" providerId="ADAL" clId="{B286513B-5FD8-457F-9235-1F8012266FEB}" dt="2026-04-22T13:09:22.164" v="2720" actId="20577"/>
        <pc:sldMkLst>
          <pc:docMk/>
          <pc:sldMk cId="1099677468" sldId="365"/>
        </pc:sldMkLst>
        <pc:spChg chg="mod">
          <ac:chgData name="Susie McCarragher" userId="894bb4b8-6c4f-46ad-9618-1069d3bf850a" providerId="ADAL" clId="{B286513B-5FD8-457F-9235-1F8012266FEB}" dt="2026-04-22T13:09:22.164" v="2720" actId="20577"/>
          <ac:spMkLst>
            <pc:docMk/>
            <pc:sldMk cId="1099677468" sldId="365"/>
            <ac:spMk id="3" creationId="{C6A69392-324B-69C0-FACE-2688A041F52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Average and</a:t>
            </a:r>
            <a:r>
              <a:rPr lang="en-US" sz="1800" baseline="0" dirty="0"/>
              <a:t> Median Days Homeless According to Days Enrolled in ES &amp; SH</a:t>
            </a:r>
            <a:endParaRPr lang="en-US" sz="1800" dirty="0"/>
          </a:p>
        </c:rich>
      </c:tx>
      <c:layout>
        <c:manualLayout>
          <c:xMode val="edge"/>
          <c:yMode val="edge"/>
          <c:x val="0.208796907901287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70326224735899"/>
          <c:y val="5.7234685559679505E-2"/>
          <c:w val="0.86206758839185005"/>
          <c:h val="0.78235435672413201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Total Clients (ES, SH)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55-43CE-9B83-B9B69E0D281C}"/>
                </c:ext>
              </c:extLst>
            </c:dLbl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55-43CE-9B83-B9B69E0D281C}"/>
                </c:ext>
              </c:extLst>
            </c:dLbl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55-43CE-9B83-B9B69E0D281C}"/>
                </c:ext>
              </c:extLst>
            </c:dLbl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55-43CE-9B83-B9B69E0D281C}"/>
                </c:ext>
              </c:extLst>
            </c:dLbl>
            <c:dLbl>
              <c:idx val="4"/>
              <c:layout>
                <c:manualLayout>
                  <c:x val="-3.5385717321429369E-3"/>
                  <c:y val="0.349669527717418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55-43CE-9B83-B9B69E0D28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5"/>
                <c:pt idx="0">
                  <c:v>2251</c:v>
                </c:pt>
                <c:pt idx="1">
                  <c:v>2421</c:v>
                </c:pt>
                <c:pt idx="2">
                  <c:v>2451</c:v>
                </c:pt>
                <c:pt idx="3">
                  <c:v>2607</c:v>
                </c:pt>
                <c:pt idx="4">
                  <c:v>2314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94598192"/>
        <c:axId val="1394601072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Average Days (ES, SH)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39</c:v>
                </c:pt>
                <c:pt idx="1">
                  <c:v>41</c:v>
                </c:pt>
                <c:pt idx="2">
                  <c:v>42</c:v>
                </c:pt>
                <c:pt idx="3">
                  <c:v>40</c:v>
                </c:pt>
                <c:pt idx="4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Median Days (ES, SH)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394721825538984E-2"/>
                  <c:y val="-6.7579722766198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D3-4333-8C4F-97BF233C717A}"/>
                </c:ext>
              </c:extLst>
            </c:dLbl>
            <c:dLbl>
              <c:idx val="4"/>
              <c:layout>
                <c:manualLayout>
                  <c:x val="-4.9062204190263338E-2"/>
                  <c:y val="-2.9033475616246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072687650180314E-2"/>
                      <c:h val="5.53138646601805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D97-42EC-B463-A6CE634F86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24</c:v>
                </c:pt>
                <c:pt idx="1">
                  <c:v>27</c:v>
                </c:pt>
                <c:pt idx="2">
                  <c:v>25</c:v>
                </c:pt>
                <c:pt idx="3">
                  <c:v>22</c:v>
                </c:pt>
                <c:pt idx="4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83991344"/>
        <c:axId val="983993264"/>
      </c:lineChart>
      <c:valAx>
        <c:axId val="9839932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991344"/>
        <c:crosses val="max"/>
        <c:crossBetween val="between"/>
      </c:valAx>
      <c:catAx>
        <c:axId val="98399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993264"/>
        <c:crosses val="autoZero"/>
        <c:auto val="1"/>
        <c:lblAlgn val="ctr"/>
        <c:lblOffset val="100"/>
        <c:noMultiLvlLbl val="0"/>
      </c:catAx>
      <c:valAx>
        <c:axId val="139460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598192"/>
        <c:crosses val="autoZero"/>
        <c:crossBetween val="between"/>
      </c:valAx>
      <c:catAx>
        <c:axId val="139459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9460107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6 months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Sheet1!$B$5:$B$9</c:f>
              <c:numCache>
                <c:formatCode>0.0%</c:formatCode>
                <c:ptCount val="5"/>
                <c:pt idx="0">
                  <c:v>0.13495575221238937</c:v>
                </c:pt>
                <c:pt idx="1">
                  <c:v>9.1851851851851851E-2</c:v>
                </c:pt>
                <c:pt idx="2">
                  <c:v>0.10136452241715399</c:v>
                </c:pt>
                <c:pt idx="3">
                  <c:v>8.9200000000000002E-2</c:v>
                </c:pt>
                <c:pt idx="4">
                  <c:v>0.1207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9E-467E-AC2A-DB0AAA0101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6 - 12 months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Sheet1!$C$5:$C$9</c:f>
              <c:numCache>
                <c:formatCode>0.0%</c:formatCode>
                <c:ptCount val="5"/>
                <c:pt idx="0">
                  <c:v>5.7522123893805309E-2</c:v>
                </c:pt>
                <c:pt idx="1">
                  <c:v>3.7037037037037035E-2</c:v>
                </c:pt>
                <c:pt idx="2">
                  <c:v>4.5808966861598438E-2</c:v>
                </c:pt>
                <c:pt idx="3">
                  <c:v>5.67E-2</c:v>
                </c:pt>
                <c:pt idx="4">
                  <c:v>5.04E-2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13 - 24 months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Sheet1!$D$5:$D$9</c:f>
              <c:numCache>
                <c:formatCode>0.0%</c:formatCode>
                <c:ptCount val="5"/>
                <c:pt idx="0">
                  <c:v>6.7846607669616518E-2</c:v>
                </c:pt>
                <c:pt idx="1">
                  <c:v>0.10592592592592592</c:v>
                </c:pt>
                <c:pt idx="2">
                  <c:v>6.5302144249512667E-2</c:v>
                </c:pt>
                <c:pt idx="3">
                  <c:v>9.6000000000000002E-2</c:v>
                </c:pt>
                <c:pt idx="4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223648"/>
        <c:axId val="352224040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Within 2 years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Sheet1!$E$5:$E$9</c:f>
              <c:numCache>
                <c:formatCode>0.0%</c:formatCode>
                <c:ptCount val="5"/>
                <c:pt idx="0">
                  <c:v>0.26032448377581119</c:v>
                </c:pt>
                <c:pt idx="1">
                  <c:v>0.23481481481481481</c:v>
                </c:pt>
                <c:pt idx="2">
                  <c:v>0.2124756335282651</c:v>
                </c:pt>
                <c:pt idx="3">
                  <c:v>0.2419</c:v>
                </c:pt>
                <c:pt idx="4">
                  <c:v>0.26400000000000001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2223648"/>
        <c:axId val="352224040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2248647896285693"/>
          <c:y val="0.94365656110166851"/>
          <c:w val="0.35502704207428615"/>
          <c:h val="5.6343438898331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ES Total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353</c:v>
                </c:pt>
                <c:pt idx="1">
                  <c:v>388</c:v>
                </c:pt>
                <c:pt idx="2">
                  <c:v>377</c:v>
                </c:pt>
                <c:pt idx="3">
                  <c:v>400</c:v>
                </c:pt>
                <c:pt idx="4">
                  <c:v>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SH Total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79797979797979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1C-408A-9986-3A08B43FFF95}"/>
                </c:ext>
              </c:extLst>
            </c:dLbl>
            <c:dLbl>
              <c:idx val="1"/>
              <c:layout>
                <c:manualLayout>
                  <c:x val="4.7979797979797977E-2"/>
                  <c:y val="8.2599118942731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1C-408A-9986-3A08B43FFF95}"/>
                </c:ext>
              </c:extLst>
            </c:dLbl>
            <c:dLbl>
              <c:idx val="2"/>
              <c:layout>
                <c:manualLayout>
                  <c:x val="5.3030303030303032E-2"/>
                  <c:y val="-1.009533124865021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1C-408A-9986-3A08B43FFF95}"/>
                </c:ext>
              </c:extLst>
            </c:dLbl>
            <c:dLbl>
              <c:idx val="3"/>
              <c:layout>
                <c:manualLayout>
                  <c:x val="4.6717171717171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1C-408A-9986-3A08B43FFF95}"/>
                </c:ext>
              </c:extLst>
            </c:dLbl>
            <c:dLbl>
              <c:idx val="4"/>
              <c:layout>
                <c:manualLayout>
                  <c:x val="4.671717171717172E-2"/>
                  <c:y val="-2.7533039647577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1C-408A-9986-3A08B43FFF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5"/>
                <c:pt idx="0">
                  <c:v>13</c:v>
                </c:pt>
                <c:pt idx="1">
                  <c:v>12</c:v>
                </c:pt>
                <c:pt idx="2">
                  <c:v>12</c:v>
                </c:pt>
                <c:pt idx="3">
                  <c:v>14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TH Total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Sheet1!$E$5:$E$9</c:f>
              <c:numCache>
                <c:formatCode>General</c:formatCode>
                <c:ptCount val="5"/>
                <c:pt idx="0">
                  <c:v>92</c:v>
                </c:pt>
                <c:pt idx="1">
                  <c:v>112</c:v>
                </c:pt>
                <c:pt idx="2">
                  <c:v>126</c:v>
                </c:pt>
                <c:pt idx="3">
                  <c:v>154</c:v>
                </c:pt>
                <c:pt idx="4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Unsheltered Count</c:v>
                </c:pt>
              </c:strCache>
            </c:strRef>
          </c:tx>
          <c:spPr>
            <a:solidFill>
              <a:srgbClr val="002060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Sheet1!$F$5:$F$9</c:f>
              <c:numCache>
                <c:formatCode>General</c:formatCode>
                <c:ptCount val="5"/>
                <c:pt idx="0">
                  <c:v>118</c:v>
                </c:pt>
                <c:pt idx="1">
                  <c:v>94</c:v>
                </c:pt>
                <c:pt idx="2">
                  <c:v>129</c:v>
                </c:pt>
                <c:pt idx="3">
                  <c:v>147</c:v>
                </c:pt>
                <c:pt idx="4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05-4EAF-8A4D-74774F32AC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52223648"/>
        <c:axId val="35222404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Universe: Total PIT Count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576</c:v>
                </c:pt>
                <c:pt idx="1">
                  <c:v>606</c:v>
                </c:pt>
                <c:pt idx="2">
                  <c:v>644</c:v>
                </c:pt>
                <c:pt idx="3">
                  <c:v>715</c:v>
                </c:pt>
                <c:pt idx="4">
                  <c:v>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B9E-467E-AC2A-DB0AAA0101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2223648"/>
        <c:axId val="352224040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Shows the annual number of individuals accessing</a:t>
            </a:r>
            <a:r>
              <a:rPr lang="en-US" baseline="0"/>
              <a:t> each service, with the line chart showing the total de-duplicated individuals accessing these services</a:t>
            </a:r>
            <a:endParaRPr lang="en-US"/>
          </a:p>
        </c:rich>
      </c:tx>
      <c:layout>
        <c:manualLayout>
          <c:xMode val="edge"/>
          <c:yMode val="edge"/>
          <c:x val="0.100514495347172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ES total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2258</c:v>
                </c:pt>
                <c:pt idx="1">
                  <c:v>2417</c:v>
                </c:pt>
                <c:pt idx="2">
                  <c:v>2509</c:v>
                </c:pt>
                <c:pt idx="3">
                  <c:v>3118</c:v>
                </c:pt>
                <c:pt idx="4">
                  <c:v>2322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SH total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2626262626262627E-3"/>
                  <c:y val="2.7533039647577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78-4430-BD9E-39DE03DE4E77}"/>
                </c:ext>
              </c:extLst>
            </c:dLbl>
            <c:dLbl>
              <c:idx val="1"/>
              <c:layout>
                <c:manualLayout>
                  <c:x val="-3.787878787878788E-3"/>
                  <c:y val="2.4779735682819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78-4430-BD9E-39DE03DE4E77}"/>
                </c:ext>
              </c:extLst>
            </c:dLbl>
            <c:dLbl>
              <c:idx val="2"/>
              <c:layout>
                <c:manualLayout>
                  <c:x val="0"/>
                  <c:y val="2.753303964757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78-4430-BD9E-39DE03DE4E77}"/>
                </c:ext>
              </c:extLst>
            </c:dLbl>
            <c:dLbl>
              <c:idx val="3"/>
              <c:layout>
                <c:manualLayout>
                  <c:x val="-5.0505050505050509E-3"/>
                  <c:y val="3.0286343612334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75-4639-AD28-0E11B1F86479}"/>
                </c:ext>
              </c:extLst>
            </c:dLbl>
            <c:dLbl>
              <c:idx val="4"/>
              <c:layout>
                <c:manualLayout>
                  <c:x val="-3.787878787878788E-3"/>
                  <c:y val="2.2026431718061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78-4430-BD9E-39DE03DE4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5"/>
                <c:pt idx="0">
                  <c:v>29</c:v>
                </c:pt>
                <c:pt idx="1">
                  <c:v>49</c:v>
                </c:pt>
                <c:pt idx="2">
                  <c:v>35</c:v>
                </c:pt>
                <c:pt idx="3">
                  <c:v>38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TH total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9343434343434323E-2"/>
                  <c:y val="1.1013215859030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4A-4484-9EF3-2C203F548FD7}"/>
                </c:ext>
              </c:extLst>
            </c:dLbl>
            <c:dLbl>
              <c:idx val="1"/>
              <c:layout>
                <c:manualLayout>
                  <c:x val="5.6818181818181816E-2"/>
                  <c:y val="2.7533039647577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4A-4484-9EF3-2C203F548FD7}"/>
                </c:ext>
              </c:extLst>
            </c:dLbl>
            <c:dLbl>
              <c:idx val="2"/>
              <c:layout>
                <c:manualLayout>
                  <c:x val="5.68181818181817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4A-4484-9EF3-2C203F548FD7}"/>
                </c:ext>
              </c:extLst>
            </c:dLbl>
            <c:dLbl>
              <c:idx val="3"/>
              <c:layout>
                <c:manualLayout>
                  <c:x val="5.808080808080799E-2"/>
                  <c:y val="2.7533039647577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4A-4484-9EF3-2C203F548FD7}"/>
                </c:ext>
              </c:extLst>
            </c:dLbl>
            <c:dLbl>
              <c:idx val="4"/>
              <c:layout>
                <c:manualLayout>
                  <c:x val="5.8080808080807893E-2"/>
                  <c:y val="-5.5066079295154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4A-4484-9EF3-2C203F548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Sheet1!$E$5:$E$9</c:f>
              <c:numCache>
                <c:formatCode>General</c:formatCode>
                <c:ptCount val="5"/>
                <c:pt idx="0">
                  <c:v>121</c:v>
                </c:pt>
                <c:pt idx="1">
                  <c:v>227</c:v>
                </c:pt>
                <c:pt idx="2">
                  <c:v>324</c:v>
                </c:pt>
                <c:pt idx="3">
                  <c:v>373</c:v>
                </c:pt>
                <c:pt idx="4">
                  <c:v>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75-4639-AD28-0E11B1F86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223648"/>
        <c:axId val="35222404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Universe: Unduplicated total sheltered homeless persons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04040404040404E-2"/>
                  <c:y val="-6.3325991189427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75-4639-AD28-0E11B1F86479}"/>
                </c:ext>
              </c:extLst>
            </c:dLbl>
            <c:dLbl>
              <c:idx val="1"/>
              <c:layout>
                <c:manualLayout>
                  <c:x val="-2.9040404040404085E-2"/>
                  <c:y val="-8.8105726872246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75-4639-AD28-0E11B1F86479}"/>
                </c:ext>
              </c:extLst>
            </c:dLbl>
            <c:dLbl>
              <c:idx val="2"/>
              <c:layout>
                <c:manualLayout>
                  <c:x val="-2.9040404040404134E-2"/>
                  <c:y val="-6.3325991189427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75-4639-AD28-0E11B1F86479}"/>
                </c:ext>
              </c:extLst>
            </c:dLbl>
            <c:dLbl>
              <c:idx val="3"/>
              <c:layout>
                <c:manualLayout>
                  <c:x val="-3.1565656565656658E-2"/>
                  <c:y val="-6.607929515418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75-4639-AD28-0E11B1F86479}"/>
                </c:ext>
              </c:extLst>
            </c:dLbl>
            <c:dLbl>
              <c:idx val="4"/>
              <c:layout>
                <c:manualLayout>
                  <c:x val="-2.3989898989898988E-2"/>
                  <c:y val="-6.6079295154185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75-4639-AD28-0E11B1F86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2363</c:v>
                </c:pt>
                <c:pt idx="1">
                  <c:v>2631</c:v>
                </c:pt>
                <c:pt idx="2">
                  <c:v>2759</c:v>
                </c:pt>
                <c:pt idx="3">
                  <c:v>3414</c:v>
                </c:pt>
                <c:pt idx="4">
                  <c:v>2628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B9E-467E-AC2A-DB0AAA0101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2223648"/>
        <c:axId val="352224040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ax val="4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Adult</a:t>
            </a:r>
            <a:r>
              <a:rPr lang="en-US" baseline="0"/>
              <a:t> System Stayers with Increased Income During the Reporting Period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Earned Income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Sheet1!$A$6:$A$10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Sheet1!$B$6:$B$10</c:f>
              <c:numCache>
                <c:formatCode>0.0%</c:formatCode>
                <c:ptCount val="5"/>
                <c:pt idx="0">
                  <c:v>4.4444444444444446E-2</c:v>
                </c:pt>
                <c:pt idx="1">
                  <c:v>4.9261083743842367E-2</c:v>
                </c:pt>
                <c:pt idx="2">
                  <c:v>5.3921568627450983E-2</c:v>
                </c:pt>
                <c:pt idx="3">
                  <c:v>6.3E-2</c:v>
                </c:pt>
                <c:pt idx="4">
                  <c:v>6.88E-2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DC-4C08-964E-03EF76577C93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Non-Employment Cash Income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97353455818023E-2"/>
                  <c:y val="4.8792547340422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86-4CF6-96A3-22D45040521B}"/>
                </c:ext>
              </c:extLst>
            </c:dLbl>
            <c:dLbl>
              <c:idx val="1"/>
              <c:layout>
                <c:manualLayout>
                  <c:x val="-2.9185655770301439E-2"/>
                  <c:y val="6.4577866993145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86-4CF6-96A3-22D45040521B}"/>
                </c:ext>
              </c:extLst>
            </c:dLbl>
            <c:dLbl>
              <c:idx val="2"/>
              <c:layout>
                <c:manualLayout>
                  <c:x val="-3.0448282032927702E-2"/>
                  <c:y val="4.2478419479333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DC-4C08-964E-03EF76577C93}"/>
                </c:ext>
              </c:extLst>
            </c:dLbl>
            <c:dLbl>
              <c:idx val="3"/>
              <c:layout>
                <c:manualLayout>
                  <c:x val="-3.7452676369999202E-2"/>
                  <c:y val="3.9321355548788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86-4CF6-96A3-22D4504052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Sheet1!$A$6:$A$10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Sheet1!$C$6:$C$10</c:f>
              <c:numCache>
                <c:formatCode>0.0%</c:formatCode>
                <c:ptCount val="5"/>
                <c:pt idx="0">
                  <c:v>0.3</c:v>
                </c:pt>
                <c:pt idx="1">
                  <c:v>0.29064039408866993</c:v>
                </c:pt>
                <c:pt idx="2">
                  <c:v>0.25980392156862747</c:v>
                </c:pt>
                <c:pt idx="3">
                  <c:v>0.25800000000000001</c:v>
                </c:pt>
                <c:pt idx="4">
                  <c:v>0.22939999999999999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DC-4C08-964E-03EF76577C93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Total Income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Sheet1!$A$6:$A$10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Sheet1!$D$6:$D$10</c:f>
              <c:numCache>
                <c:formatCode>0.0%</c:formatCode>
                <c:ptCount val="5"/>
                <c:pt idx="0">
                  <c:v>0.33888888888888891</c:v>
                </c:pt>
                <c:pt idx="1">
                  <c:v>0.33497536945812806</c:v>
                </c:pt>
                <c:pt idx="2">
                  <c:v>0.29411764705882354</c:v>
                </c:pt>
                <c:pt idx="3">
                  <c:v>0.30199999999999999</c:v>
                </c:pt>
                <c:pt idx="4">
                  <c:v>0.29360000000000003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DC-4C08-964E-03EF76577C9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40967248"/>
        <c:axId val="1540985488"/>
      </c:lineChart>
      <c:catAx>
        <c:axId val="154096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985488"/>
        <c:crosses val="autoZero"/>
        <c:auto val="1"/>
        <c:lblAlgn val="ctr"/>
        <c:lblOffset val="100"/>
        <c:noMultiLvlLbl val="0"/>
      </c:catAx>
      <c:valAx>
        <c:axId val="154098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96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Adult</a:t>
            </a:r>
            <a:r>
              <a:rPr lang="en-US" baseline="0"/>
              <a:t> System Leavers with Increased Income From System Entry to Exit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Earned Income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Sheet1!$A$5:$A$10</c:f>
              <c:strCache>
                <c:ptCount val="6"/>
                <c:pt idx="0">
                  <c:v>FY 2020</c:v>
                </c:pt>
                <c:pt idx="1">
                  <c:v>FY 2021</c:v>
                </c:pt>
                <c:pt idx="2">
                  <c:v>FY 2022</c:v>
                </c:pt>
                <c:pt idx="3">
                  <c:v>FY 2023</c:v>
                </c:pt>
                <c:pt idx="4">
                  <c:v>FY 2024</c:v>
                </c:pt>
                <c:pt idx="5">
                  <c:v>FY 2025</c:v>
                </c:pt>
              </c:strCache>
            </c:strRef>
          </c:cat>
          <c:val>
            <c:numRef>
              <c:f>Sheet1!$B$5:$B$10</c:f>
              <c:numCache>
                <c:formatCode>0.0%</c:formatCode>
                <c:ptCount val="6"/>
                <c:pt idx="0">
                  <c:v>0.2814814814814815</c:v>
                </c:pt>
                <c:pt idx="1">
                  <c:v>0.20212765957446807</c:v>
                </c:pt>
                <c:pt idx="2">
                  <c:v>0.19745222929936307</c:v>
                </c:pt>
                <c:pt idx="3">
                  <c:v>0.25984251968503935</c:v>
                </c:pt>
                <c:pt idx="4">
                  <c:v>0.28399999999999997</c:v>
                </c:pt>
                <c:pt idx="5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DC-4C08-964E-03EF76577C93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Non-Employment Cash Income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498787083432751E-2"/>
                  <c:y val="5.5106675201511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BC-4D36-B878-F13520368CAC}"/>
                </c:ext>
              </c:extLst>
            </c:dLbl>
            <c:dLbl>
              <c:idx val="1"/>
              <c:layout>
                <c:manualLayout>
                  <c:x val="-3.8024039608685327E-2"/>
                  <c:y val="3.9321355548788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BC-4D36-B878-F13520368CAC}"/>
                </c:ext>
              </c:extLst>
            </c:dLbl>
            <c:dLbl>
              <c:idx val="2"/>
              <c:layout>
                <c:manualLayout>
                  <c:x val="-3.0448282032927702E-2"/>
                  <c:y val="5.8263739132056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BC-4D36-B878-F13520368CAC}"/>
                </c:ext>
              </c:extLst>
            </c:dLbl>
            <c:dLbl>
              <c:idx val="3"/>
              <c:layout>
                <c:manualLayout>
                  <c:x val="-3.0448282032927702E-2"/>
                  <c:y val="5.1949611270966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BC-4D36-B878-F13520368CAC}"/>
                </c:ext>
              </c:extLst>
            </c:dLbl>
            <c:dLbl>
              <c:idx val="5"/>
              <c:layout>
                <c:manualLayout>
                  <c:x val="-2.7923029507675362E-2"/>
                  <c:y val="3.932135554878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93-4DC6-A062-B09528339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B05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Sheet1!$A$5:$A$10</c:f>
              <c:strCache>
                <c:ptCount val="6"/>
                <c:pt idx="0">
                  <c:v>FY 2020</c:v>
                </c:pt>
                <c:pt idx="1">
                  <c:v>FY 2021</c:v>
                </c:pt>
                <c:pt idx="2">
                  <c:v>FY 2022</c:v>
                </c:pt>
                <c:pt idx="3">
                  <c:v>FY 2023</c:v>
                </c:pt>
                <c:pt idx="4">
                  <c:v>FY 2024</c:v>
                </c:pt>
                <c:pt idx="5">
                  <c:v>FY 2025</c:v>
                </c:pt>
              </c:strCache>
            </c:strRef>
          </c:cat>
          <c:val>
            <c:numRef>
              <c:f>Sheet1!$C$5:$C$10</c:f>
              <c:numCache>
                <c:formatCode>0.0%</c:formatCode>
                <c:ptCount val="6"/>
                <c:pt idx="0">
                  <c:v>0.2074074074074074</c:v>
                </c:pt>
                <c:pt idx="1">
                  <c:v>0.15957446808510639</c:v>
                </c:pt>
                <c:pt idx="2">
                  <c:v>0.1464968152866242</c:v>
                </c:pt>
                <c:pt idx="3">
                  <c:v>0.16535433070866143</c:v>
                </c:pt>
                <c:pt idx="4">
                  <c:v>0.108</c:v>
                </c:pt>
                <c:pt idx="5">
                  <c:v>0.15559999999999999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DC-4C08-964E-03EF76577C93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Total Income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Sheet1!$A$5:$A$10</c:f>
              <c:strCache>
                <c:ptCount val="6"/>
                <c:pt idx="0">
                  <c:v>FY 2020</c:v>
                </c:pt>
                <c:pt idx="1">
                  <c:v>FY 2021</c:v>
                </c:pt>
                <c:pt idx="2">
                  <c:v>FY 2022</c:v>
                </c:pt>
                <c:pt idx="3">
                  <c:v>FY 2023</c:v>
                </c:pt>
                <c:pt idx="4">
                  <c:v>FY 2024</c:v>
                </c:pt>
                <c:pt idx="5">
                  <c:v>FY 2025</c:v>
                </c:pt>
              </c:strCache>
            </c:strRef>
          </c:cat>
          <c:val>
            <c:numRef>
              <c:f>Sheet1!$D$5:$D$10</c:f>
              <c:numCache>
                <c:formatCode>0.0%</c:formatCode>
                <c:ptCount val="6"/>
                <c:pt idx="0">
                  <c:v>0.45925925925925926</c:v>
                </c:pt>
                <c:pt idx="1">
                  <c:v>0.34042553191489361</c:v>
                </c:pt>
                <c:pt idx="2">
                  <c:v>0.33757961783439489</c:v>
                </c:pt>
                <c:pt idx="3">
                  <c:v>0.36220472440944884</c:v>
                </c:pt>
                <c:pt idx="4">
                  <c:v>0.36299999999999999</c:v>
                </c:pt>
                <c:pt idx="5">
                  <c:v>0.33329999999999999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DC-4C08-964E-03EF76577C9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40967248"/>
        <c:axId val="1540985488"/>
      </c:lineChart>
      <c:catAx>
        <c:axId val="154096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985488"/>
        <c:crosses val="autoZero"/>
        <c:auto val="1"/>
        <c:lblAlgn val="ctr"/>
        <c:lblOffset val="100"/>
        <c:noMultiLvlLbl val="0"/>
      </c:catAx>
      <c:valAx>
        <c:axId val="154098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96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</a:t>
            </a:r>
            <a:r>
              <a:rPr lang="en-US" baseline="0"/>
              <a:t> of People experiencing First Time Homelessness Compared with Total Served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Served: ES, SH, TH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2322</c:v>
                </c:pt>
                <c:pt idx="1">
                  <c:v>2437</c:v>
                </c:pt>
                <c:pt idx="2">
                  <c:v>2484</c:v>
                </c:pt>
                <c:pt idx="3">
                  <c:v>3079</c:v>
                </c:pt>
                <c:pt idx="4">
                  <c:v>3036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84-4521-9122-7AF76241FF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Time Homeless: ES, SH, TH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CA7B2ABB-FC77-4F46-9B14-DB4AAE0E93F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6952641-689B-4B5D-90BB-73D6B32493B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A12-4AA9-B1E4-BF4947ABF3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FED99F5-5DE1-4006-8B6A-BE165EE4A19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39A3D0C-3E8C-4500-8257-B9CD5958EA39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A12-4AA9-B1E4-BF4947ABF3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36C2E75-AC88-47CE-ACE4-B4A20A25C0D0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3BAFA4B-2497-4A81-84C6-6A1B9BCBCF9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A12-4AA9-B1E4-BF4947ABF39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33C2C26-6BA8-495F-9069-4127D8F5425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F0F77A54-07BC-44F0-A30B-2C57BD8FE11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A12-4AA9-B1E4-BF4947ABF39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72E66C2-6EF0-428D-A57E-69AA9CA9555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5C94F9D7-9576-4E9C-BD2D-1AEC2E62033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A12-4AA9-B1E4-BF4947ABF3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1562</c:v>
                </c:pt>
                <c:pt idx="1">
                  <c:v>1899</c:v>
                </c:pt>
                <c:pt idx="2">
                  <c:v>1960</c:v>
                </c:pt>
                <c:pt idx="3">
                  <c:v>2316</c:v>
                </c:pt>
                <c:pt idx="4">
                  <c:v>2141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Sheet1!$D$5:$D$9</c15:f>
                <c15:dlblRangeCache>
                  <c:ptCount val="5"/>
                  <c:pt idx="0">
                    <c:v>67%</c:v>
                  </c:pt>
                  <c:pt idx="1">
                    <c:v>78%</c:v>
                  </c:pt>
                  <c:pt idx="2">
                    <c:v>79%</c:v>
                  </c:pt>
                  <c:pt idx="3">
                    <c:v>75%</c:v>
                  </c:pt>
                  <c:pt idx="4">
                    <c:v>71%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884-4521-9122-7AF76241FF5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40990768"/>
        <c:axId val="1540995568"/>
      </c:lineChart>
      <c:catAx>
        <c:axId val="154099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995568"/>
        <c:crosses val="autoZero"/>
        <c:auto val="1"/>
        <c:lblAlgn val="ctr"/>
        <c:lblOffset val="100"/>
        <c:noMultiLvlLbl val="0"/>
      </c:catAx>
      <c:valAx>
        <c:axId val="154099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99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</a:t>
            </a:r>
            <a:r>
              <a:rPr lang="en-US" baseline="0"/>
              <a:t> of People experiencing First Time Homelessness Compared with Total Served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Served: ES, SH, TH, PH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2693</c:v>
                </c:pt>
                <c:pt idx="1">
                  <c:v>2914</c:v>
                </c:pt>
                <c:pt idx="2">
                  <c:v>2981</c:v>
                </c:pt>
                <c:pt idx="3">
                  <c:v>3417</c:v>
                </c:pt>
                <c:pt idx="4">
                  <c:v>3427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84-4521-9122-7AF76241FF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Time Homeless: ES, SH, TH, PH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BD5E7030-0642-4024-B74C-A27CFE1BC914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C0958AE5-C619-410B-BBC9-F93A8D8688C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B21-4D68-8229-EA276CAE5E9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09AA15E-C179-44B8-9FC6-0353029A178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AFDED608-5466-4D2E-8419-86107FFF343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B21-4D68-8229-EA276CAE5E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D557EA0-C4D0-4679-BF73-3D4C03BB6C7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B1C6922-02D8-4C2C-B15E-BF3A3942393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B21-4D68-8229-EA276CAE5E9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F8A33A7-98FC-43FB-AD71-EA9D90B18E1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A100B298-C110-4094-AAB0-3BB282725CA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B21-4D68-8229-EA276CAE5E9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5EC1E0A-B8D2-4D4A-842C-1F53D9D51F7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F9A91C01-97DA-4E90-9F1B-E2CB7147A26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B21-4D68-8229-EA276CAE5E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1778</c:v>
                </c:pt>
                <c:pt idx="1">
                  <c:v>2210</c:v>
                </c:pt>
                <c:pt idx="2">
                  <c:v>2288</c:v>
                </c:pt>
                <c:pt idx="3">
                  <c:v>2538</c:v>
                </c:pt>
                <c:pt idx="4">
                  <c:v>2373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Sheet1!$D$5:$D$9</c15:f>
                <c15:dlblRangeCache>
                  <c:ptCount val="5"/>
                  <c:pt idx="0">
                    <c:v>66%</c:v>
                  </c:pt>
                  <c:pt idx="1">
                    <c:v>76%</c:v>
                  </c:pt>
                  <c:pt idx="2">
                    <c:v>77%</c:v>
                  </c:pt>
                  <c:pt idx="3">
                    <c:v>74%</c:v>
                  </c:pt>
                  <c:pt idx="4">
                    <c:v>69%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884-4521-9122-7AF76241FF5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40990768"/>
        <c:axId val="1540995568"/>
      </c:lineChart>
      <c:catAx>
        <c:axId val="154099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995568"/>
        <c:crosses val="autoZero"/>
        <c:auto val="1"/>
        <c:lblAlgn val="ctr"/>
        <c:lblOffset val="100"/>
        <c:noMultiLvlLbl val="0"/>
      </c:catAx>
      <c:valAx>
        <c:axId val="154099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99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of Successful Placements</a:t>
            </a:r>
            <a:r>
              <a:rPr lang="en-US" baseline="0" dirty="0"/>
              <a:t> from Street Outreach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Exited to Temp/Inst. Destinations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0.0%</c:formatCode>
                <c:ptCount val="5"/>
                <c:pt idx="0">
                  <c:v>0.13636363636363635</c:v>
                </c:pt>
                <c:pt idx="1">
                  <c:v>0.13253012048192772</c:v>
                </c:pt>
                <c:pt idx="2">
                  <c:v>2.4390243902439025E-2</c:v>
                </c:pt>
                <c:pt idx="3">
                  <c:v>0.10227272727272728</c:v>
                </c:pt>
                <c:pt idx="4">
                  <c:v>0.14009661835748793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2-41AA-BBA9-80C5FEA38A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Exited to Permanent Destinations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0.0%</c:formatCode>
                <c:ptCount val="5"/>
                <c:pt idx="0">
                  <c:v>0.24545454545454545</c:v>
                </c:pt>
                <c:pt idx="1">
                  <c:v>0.2289156626506024</c:v>
                </c:pt>
                <c:pt idx="2">
                  <c:v>0.15853658536585366</c:v>
                </c:pt>
                <c:pt idx="3">
                  <c:v>0.30681818181818182</c:v>
                </c:pt>
                <c:pt idx="4">
                  <c:v>0.21739130434782608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A2-41AA-BBA9-80C5FEA38A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451708832"/>
        <c:axId val="145169587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 Successful Exits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Sheet1!$D$5:$D$9</c:f>
              <c:numCache>
                <c:formatCode>0.0%</c:formatCode>
                <c:ptCount val="5"/>
                <c:pt idx="0">
                  <c:v>0.38181818181818183</c:v>
                </c:pt>
                <c:pt idx="1">
                  <c:v>0.36144578313253012</c:v>
                </c:pt>
                <c:pt idx="2">
                  <c:v>0.18292682926829268</c:v>
                </c:pt>
                <c:pt idx="3">
                  <c:v>0.40910000000000002</c:v>
                </c:pt>
                <c:pt idx="4">
                  <c:v>0.35748792270531399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A2-41AA-BBA9-80C5FEA38A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1708832"/>
        <c:axId val="1451695872"/>
      </c:lineChart>
      <c:catAx>
        <c:axId val="14517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695872"/>
        <c:crosses val="autoZero"/>
        <c:auto val="1"/>
        <c:lblAlgn val="ctr"/>
        <c:lblOffset val="100"/>
        <c:noMultiLvlLbl val="0"/>
      </c:catAx>
      <c:valAx>
        <c:axId val="145169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7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</a:t>
            </a:r>
            <a:r>
              <a:rPr lang="en-US" baseline="0"/>
              <a:t> of Successful Exits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Successful Exits from ES, SH, TH, RRH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2A32B60C-977E-4EC3-86B0-78ED013A281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FCB7CB7-77C1-4CE8-A2CC-1E070BD21A6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75B-43D8-BB72-E2A54D9A30E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7F88E57-D661-49BD-9230-AF3DD061227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3BEF4E3-A2CF-45F3-B70D-DD3B976BE09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75B-43D8-BB72-E2A54D9A30E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A6932AA-DFF4-448F-9B55-F526CED30CC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E460EAC-336D-4B1B-A845-21BA487F4F4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75B-43D8-BB72-E2A54D9A30EE}"/>
                </c:ext>
              </c:extLst>
            </c:dLbl>
            <c:dLbl>
              <c:idx val="3"/>
              <c:layout>
                <c:manualLayout>
                  <c:x val="-3.6385806887775395E-2"/>
                  <c:y val="-6.7513997716149118E-2"/>
                </c:manualLayout>
              </c:layout>
              <c:tx>
                <c:rich>
                  <a:bodyPr/>
                  <a:lstStyle/>
                  <a:p>
                    <a:fld id="{45D26670-775C-4498-AAA1-6F386FD14126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3AC775D-98FD-4F48-8FEC-6AD70B85444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75B-43D8-BB72-E2A54D9A30E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8690E22-BC54-46D1-8AAF-B93DEE280DF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F354461-65B0-44CE-AD8A-15C4DC6C2FC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75B-43D8-BB72-E2A54D9A30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0.0%</c:formatCode>
                <c:ptCount val="5"/>
                <c:pt idx="0">
                  <c:v>0.29924433249370275</c:v>
                </c:pt>
                <c:pt idx="1">
                  <c:v>0.38858939802336029</c:v>
                </c:pt>
                <c:pt idx="2">
                  <c:v>0.47761882787263499</c:v>
                </c:pt>
                <c:pt idx="3">
                  <c:v>0.35539999999999999</c:v>
                </c:pt>
                <c:pt idx="4">
                  <c:v>0.33167660702451957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Sheet1!$G$5:$G$9</c15:f>
                <c15:dlblRangeCache>
                  <c:ptCount val="5"/>
                  <c:pt idx="0">
                    <c:v>594</c:v>
                  </c:pt>
                  <c:pt idx="1">
                    <c:v>865</c:v>
                  </c:pt>
                  <c:pt idx="2">
                    <c:v>1035</c:v>
                  </c:pt>
                  <c:pt idx="3">
                    <c:v>1065</c:v>
                  </c:pt>
                  <c:pt idx="4">
                    <c:v>1001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BA2-41AA-BBA9-80C5FEA38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1708832"/>
        <c:axId val="1451695872"/>
      </c:lineChart>
      <c:catAx>
        <c:axId val="14517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695872"/>
        <c:crosses val="autoZero"/>
        <c:auto val="1"/>
        <c:lblAlgn val="ctr"/>
        <c:lblOffset val="100"/>
        <c:noMultiLvlLbl val="0"/>
      </c:catAx>
      <c:valAx>
        <c:axId val="145169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7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</a:t>
            </a:r>
            <a:r>
              <a:rPr lang="en-US" baseline="0"/>
              <a:t> of Successful Exits or Retention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Successful exits or retention of PH (not RRH)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025908693231527E-2"/>
                  <c:y val="-6.8203396956773604E-2"/>
                </c:manualLayout>
              </c:layout>
              <c:tx>
                <c:rich>
                  <a:bodyPr/>
                  <a:lstStyle/>
                  <a:p>
                    <a:fld id="{8A96BC9F-76C7-4DD9-BD1B-6FEA271AE37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D1093EC-B6AE-4770-A0A9-6B6D02759E6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2AF-4B2F-A0D8-0F11205383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37E684E-6940-429A-8146-FD753B3A145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401DE7F-8F3D-432F-B595-4672575C6FE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8B6-45A1-AD83-7C84339E3B49}"/>
                </c:ext>
              </c:extLst>
            </c:dLbl>
            <c:dLbl>
              <c:idx val="2"/>
              <c:layout>
                <c:manualLayout>
                  <c:x val="-3.2051817386463052E-2"/>
                  <c:y val="-8.5563723288863705E-2"/>
                </c:manualLayout>
              </c:layout>
              <c:tx>
                <c:rich>
                  <a:bodyPr/>
                  <a:lstStyle/>
                  <a:p>
                    <a:fld id="{67DCDDA5-AC43-4DD9-BD2E-35B114993A53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1E565C9-CC2C-472D-8C6E-6A226CB1E5E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8B6-45A1-AD83-7C84339E3B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3A7FEC3-0F9B-441D-8B51-359F4DC7B5E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2DA3D0E-8EE8-4207-A6F7-CF128EEDC9E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8B6-45A1-AD83-7C84339E3B4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3C2916D-BD7D-479E-A84D-CCAB0424A4A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B61D6C3-1A6D-46A8-8CEC-E1D6E3A20AC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8B6-45A1-AD83-7C84339E3B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0.0%</c:formatCode>
                <c:ptCount val="5"/>
                <c:pt idx="0">
                  <c:v>0.94931506849315073</c:v>
                </c:pt>
                <c:pt idx="1">
                  <c:v>0.96196319018404908</c:v>
                </c:pt>
                <c:pt idx="2">
                  <c:v>0.92425793244626409</c:v>
                </c:pt>
                <c:pt idx="3">
                  <c:v>0.93441064638783267</c:v>
                </c:pt>
                <c:pt idx="4">
                  <c:v>0.92322097378277157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Sheet1!$F$5:$F$10</c15:f>
                <c15:dlblRangeCache>
                  <c:ptCount val="6"/>
                  <c:pt idx="0">
                    <c:v>693</c:v>
                  </c:pt>
                  <c:pt idx="1">
                    <c:v>784</c:v>
                  </c:pt>
                  <c:pt idx="2">
                    <c:v>903</c:v>
                  </c:pt>
                  <c:pt idx="3">
                    <c:v>983</c:v>
                  </c:pt>
                  <c:pt idx="4">
                    <c:v>986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BA2-41AA-BBA9-80C5FEA38A9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1708832"/>
        <c:axId val="1451695872"/>
      </c:lineChart>
      <c:catAx>
        <c:axId val="14517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695872"/>
        <c:crosses val="autoZero"/>
        <c:auto val="1"/>
        <c:lblAlgn val="ctr"/>
        <c:lblOffset val="100"/>
        <c:noMultiLvlLbl val="0"/>
      </c:catAx>
      <c:valAx>
        <c:axId val="145169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7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and</a:t>
            </a:r>
            <a:r>
              <a:rPr lang="en-US" baseline="0"/>
              <a:t> Median Days Homeless According to Days Enrolled in ES, SH, and TH </a:t>
            </a:r>
            <a:endParaRPr lang="en-US"/>
          </a:p>
        </c:rich>
      </c:tx>
      <c:layout>
        <c:manualLayout>
          <c:xMode val="edge"/>
          <c:yMode val="edge"/>
          <c:x val="0.110896464646464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Total Clients (ES, SH, TH)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5"/>
                <c:pt idx="0">
                  <c:v>2341</c:v>
                </c:pt>
                <c:pt idx="1">
                  <c:v>2590</c:v>
                </c:pt>
                <c:pt idx="2">
                  <c:v>2649</c:v>
                </c:pt>
                <c:pt idx="3">
                  <c:v>2891</c:v>
                </c:pt>
                <c:pt idx="4">
                  <c:v>2599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6812256"/>
        <c:axId val="98681129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Average Days (ES, SH, TH)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690706275351945E-2"/>
                  <c:y val="-5.9319812662637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AB-4840-A762-7F3943511A6B}"/>
                </c:ext>
              </c:extLst>
            </c:dLbl>
            <c:dLbl>
              <c:idx val="1"/>
              <c:layout>
                <c:manualLayout>
                  <c:x val="-1.8390201224846893E-2"/>
                  <c:y val="-7.7932143429328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AB-4840-A762-7F3943511A6B}"/>
                </c:ext>
              </c:extLst>
            </c:dLbl>
            <c:dLbl>
              <c:idx val="2"/>
              <c:layout>
                <c:manualLayout>
                  <c:x val="-1.7165453750099511E-2"/>
                  <c:y val="4.5305715315802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45-46AC-BD79-DDB8E033CBE8}"/>
                </c:ext>
              </c:extLst>
            </c:dLbl>
            <c:dLbl>
              <c:idx val="3"/>
              <c:layout>
                <c:manualLayout>
                  <c:x val="-1.8955201622524551E-2"/>
                  <c:y val="-4.27999924555152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AB-4840-A762-7F3943511A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51</c:v>
                </c:pt>
                <c:pt idx="1">
                  <c:v>48</c:v>
                </c:pt>
                <c:pt idx="2">
                  <c:v>58</c:v>
                </c:pt>
                <c:pt idx="3">
                  <c:v>60</c:v>
                </c:pt>
                <c:pt idx="4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Median Days (ES, SH, TH)</c:v>
                </c:pt>
              </c:strCache>
            </c:strRef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29</c:v>
                </c:pt>
                <c:pt idx="1">
                  <c:v>31</c:v>
                </c:pt>
                <c:pt idx="2">
                  <c:v>30</c:v>
                </c:pt>
                <c:pt idx="3">
                  <c:v>28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83991344"/>
        <c:axId val="983993264"/>
      </c:lineChart>
      <c:valAx>
        <c:axId val="9839932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991344"/>
        <c:crosses val="max"/>
        <c:crossBetween val="between"/>
      </c:valAx>
      <c:catAx>
        <c:axId val="98399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993264"/>
        <c:crosses val="autoZero"/>
        <c:auto val="1"/>
        <c:lblAlgn val="ctr"/>
        <c:lblOffset val="100"/>
        <c:noMultiLvlLbl val="0"/>
      </c:catAx>
      <c:valAx>
        <c:axId val="98681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812256"/>
        <c:crosses val="autoZero"/>
        <c:crossBetween val="between"/>
      </c:valAx>
      <c:catAx>
        <c:axId val="986812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681129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and</a:t>
            </a:r>
            <a:r>
              <a:rPr lang="en-US" baseline="0"/>
              <a:t> Median Days Homeless According to Days Enrolled and Prior Living Situation</a:t>
            </a:r>
            <a:endParaRPr lang="en-US"/>
          </a:p>
        </c:rich>
      </c:tx>
      <c:layout>
        <c:manualLayout>
          <c:xMode val="edge"/>
          <c:yMode val="edge"/>
          <c:x val="0.131098484848484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Total Clients (ES, SH, PH)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7E9-42E8-AD72-8F4124EC622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E9-42E8-AD72-8F4124EC622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7E9-42E8-AD72-8F4124EC622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E9-42E8-AD72-8F4124EC62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5"/>
                <c:pt idx="0">
                  <c:v>2598</c:v>
                </c:pt>
                <c:pt idx="1">
                  <c:v>2852</c:v>
                </c:pt>
                <c:pt idx="2">
                  <c:v>2925</c:v>
                </c:pt>
                <c:pt idx="3">
                  <c:v>2954</c:v>
                </c:pt>
                <c:pt idx="4">
                  <c:v>2636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2223648"/>
        <c:axId val="352224040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Average Days (ES, SH, PH)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286</c:v>
                </c:pt>
                <c:pt idx="1">
                  <c:v>250</c:v>
                </c:pt>
                <c:pt idx="2">
                  <c:v>278</c:v>
                </c:pt>
                <c:pt idx="3">
                  <c:v>352</c:v>
                </c:pt>
                <c:pt idx="4">
                  <c:v>370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Median Days (ES, SH, PH)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84</c:v>
                </c:pt>
                <c:pt idx="1">
                  <c:v>73</c:v>
                </c:pt>
                <c:pt idx="2">
                  <c:v>84</c:v>
                </c:pt>
                <c:pt idx="3">
                  <c:v>100</c:v>
                </c:pt>
                <c:pt idx="4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9090112"/>
        <c:axId val="789086272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valAx>
        <c:axId val="7890862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090112"/>
        <c:crosses val="max"/>
        <c:crossBetween val="between"/>
      </c:valAx>
      <c:catAx>
        <c:axId val="789090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908627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and</a:t>
            </a:r>
            <a:r>
              <a:rPr lang="en-US" baseline="0"/>
              <a:t> Median Days Homeless According to Days Enrolled and Prior Living Situation</a:t>
            </a:r>
            <a:endParaRPr lang="en-US"/>
          </a:p>
        </c:rich>
      </c:tx>
      <c:layout>
        <c:manualLayout>
          <c:xMode val="edge"/>
          <c:yMode val="edge"/>
          <c:x val="0.131098484848484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Total Clients (ES, SH, TH, PH)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5"/>
                <c:pt idx="0">
                  <c:v>3144</c:v>
                </c:pt>
                <c:pt idx="1">
                  <c:v>3008</c:v>
                </c:pt>
                <c:pt idx="2">
                  <c:v>3103</c:v>
                </c:pt>
                <c:pt idx="3">
                  <c:v>3215</c:v>
                </c:pt>
                <c:pt idx="4">
                  <c:v>2900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2223648"/>
        <c:axId val="352224040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Average Days (ES, SH, TH, PH)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7954545454545454E-2"/>
                  <c:y val="-6.691892995791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46-40E0-B275-FA052FE7D0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288</c:v>
                </c:pt>
                <c:pt idx="1">
                  <c:v>251</c:v>
                </c:pt>
                <c:pt idx="2">
                  <c:v>277</c:v>
                </c:pt>
                <c:pt idx="3">
                  <c:v>346</c:v>
                </c:pt>
                <c:pt idx="4">
                  <c:v>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Median Days (ES, SH, TH, PH)</c:v>
                </c:pt>
              </c:strCache>
            </c:strRef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84</c:v>
                </c:pt>
                <c:pt idx="1">
                  <c:v>75</c:v>
                </c:pt>
                <c:pt idx="2">
                  <c:v>88</c:v>
                </c:pt>
                <c:pt idx="3">
                  <c:v>105</c:v>
                </c:pt>
                <c:pt idx="4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48676447"/>
        <c:axId val="748675967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valAx>
        <c:axId val="74867596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676447"/>
        <c:crosses val="max"/>
        <c:crossBetween val="between"/>
      </c:valAx>
      <c:catAx>
        <c:axId val="748676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8675967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6 months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Sheet1!$B$5:$B$9</c:f>
              <c:numCache>
                <c:formatCode>0.0%</c:formatCode>
                <c:ptCount val="5"/>
                <c:pt idx="0">
                  <c:v>0.19696969696969696</c:v>
                </c:pt>
                <c:pt idx="1">
                  <c:v>0.15151515151515152</c:v>
                </c:pt>
                <c:pt idx="2">
                  <c:v>0.14285714285714285</c:v>
                </c:pt>
                <c:pt idx="3" formatCode="0%">
                  <c:v>0.04</c:v>
                </c:pt>
                <c:pt idx="4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9E-467E-AC2A-DB0AAA0101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6 - 12 months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Sheet1!$C$5:$C$9</c:f>
              <c:numCache>
                <c:formatCode>0.0%</c:formatCode>
                <c:ptCount val="5"/>
                <c:pt idx="0">
                  <c:v>6.0606060606060608E-2</c:v>
                </c:pt>
                <c:pt idx="1">
                  <c:v>6.0606060606060608E-2</c:v>
                </c:pt>
                <c:pt idx="2">
                  <c:v>3.5714285714285712E-2</c:v>
                </c:pt>
                <c:pt idx="3" formatCode="0%">
                  <c:v>0.08</c:v>
                </c:pt>
                <c:pt idx="4">
                  <c:v>4.5499999999999999E-2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13 - 24 months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Sheet1!$D$5:$D$9</c:f>
              <c:numCache>
                <c:formatCode>0.0%</c:formatCode>
                <c:ptCount val="5"/>
                <c:pt idx="0">
                  <c:v>9.0909090909090912E-2</c:v>
                </c:pt>
                <c:pt idx="1">
                  <c:v>9.0909090909090912E-2</c:v>
                </c:pt>
                <c:pt idx="2">
                  <c:v>0.10714285714285714</c:v>
                </c:pt>
                <c:pt idx="3" formatCode="0%">
                  <c:v>0.16</c:v>
                </c:pt>
                <c:pt idx="4">
                  <c:v>0.2273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223648"/>
        <c:axId val="352224040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Within 2 years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Sheet1!$E$5:$E$9</c:f>
              <c:numCache>
                <c:formatCode>0.0%</c:formatCode>
                <c:ptCount val="5"/>
                <c:pt idx="0">
                  <c:v>0.34848484848484851</c:v>
                </c:pt>
                <c:pt idx="1">
                  <c:v>0.30303030303030304</c:v>
                </c:pt>
                <c:pt idx="2">
                  <c:v>0.2857142857142857</c:v>
                </c:pt>
                <c:pt idx="3" formatCode="0%">
                  <c:v>0.28000000000000003</c:v>
                </c:pt>
                <c:pt idx="4">
                  <c:v>0.45450000000000002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223648"/>
        <c:axId val="352224040"/>
      </c:lineChart>
      <c:catAx>
        <c:axId val="35222364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2097786371832587"/>
          <c:y val="0.9409032571369107"/>
          <c:w val="0.35302228654582268"/>
          <c:h val="5.6343438898331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6 months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Sheet1!$B$5:$B$9</c:f>
              <c:numCache>
                <c:formatCode>0.0%</c:formatCode>
                <c:ptCount val="5"/>
                <c:pt idx="0">
                  <c:v>0.14487632508833923</c:v>
                </c:pt>
                <c:pt idx="1">
                  <c:v>0.12365591397849462</c:v>
                </c:pt>
                <c:pt idx="2">
                  <c:v>0.1056782334384858</c:v>
                </c:pt>
                <c:pt idx="3">
                  <c:v>0.1178</c:v>
                </c:pt>
                <c:pt idx="4">
                  <c:v>0.15859999999999999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9E-467E-AC2A-DB0AAA0101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6 - 12 months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Sheet1!$C$5:$C$9</c:f>
              <c:numCache>
                <c:formatCode>0.0%</c:formatCode>
                <c:ptCount val="5"/>
                <c:pt idx="0">
                  <c:v>5.1825677267373381E-2</c:v>
                </c:pt>
                <c:pt idx="1">
                  <c:v>4.8387096774193547E-2</c:v>
                </c:pt>
                <c:pt idx="2">
                  <c:v>3.3123028391167195E-2</c:v>
                </c:pt>
                <c:pt idx="3">
                  <c:v>5.3800000000000001E-2</c:v>
                </c:pt>
                <c:pt idx="4">
                  <c:v>5.5399999999999998E-2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13 - 24 months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Sheet1!$D$5:$D$9</c:f>
              <c:numCache>
                <c:formatCode>0.0%</c:formatCode>
                <c:ptCount val="5"/>
                <c:pt idx="0">
                  <c:v>7.7738515901060068E-2</c:v>
                </c:pt>
                <c:pt idx="1">
                  <c:v>0.13440860215053763</c:v>
                </c:pt>
                <c:pt idx="2">
                  <c:v>6.1514195583596214E-2</c:v>
                </c:pt>
                <c:pt idx="3">
                  <c:v>0.1076</c:v>
                </c:pt>
                <c:pt idx="4">
                  <c:v>9.8199999999999996E-2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223648"/>
        <c:axId val="352224040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Within 2 years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Sheet1!$E$5:$E$9</c:f>
              <c:numCache>
                <c:formatCode>0.0%</c:formatCode>
                <c:ptCount val="5"/>
                <c:pt idx="0">
                  <c:v>0.27444051825677268</c:v>
                </c:pt>
                <c:pt idx="1">
                  <c:v>0.30645161290322581</c:v>
                </c:pt>
                <c:pt idx="2">
                  <c:v>0.20031545741324921</c:v>
                </c:pt>
                <c:pt idx="3">
                  <c:v>0.27910000000000001</c:v>
                </c:pt>
                <c:pt idx="4">
                  <c:v>0.31230000000000002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223648"/>
        <c:axId val="352224040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2248647896285693"/>
          <c:y val="0.94365656110166851"/>
          <c:w val="0.35502704207428615"/>
          <c:h val="5.6343438898331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6 months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Sheet1!$B$5:$B$9</c:f>
              <c:numCache>
                <c:formatCode>0.0%</c:formatCode>
                <c:ptCount val="5"/>
                <c:pt idx="0">
                  <c:v>4.4444444444444446E-2</c:v>
                </c:pt>
                <c:pt idx="1">
                  <c:v>0.04</c:v>
                </c:pt>
                <c:pt idx="2">
                  <c:v>5.8823529411764705E-2</c:v>
                </c:pt>
                <c:pt idx="3">
                  <c:v>0.1207</c:v>
                </c:pt>
                <c:pt idx="4">
                  <c:v>4.1200000000000001E-2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9E-467E-AC2A-DB0AAA0101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6 - 12 months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5.808080808080808E-2"/>
                  <c:y val="-8.2599118942731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CB-46FD-8B3B-BBA7F6ED73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Sheet1!$C$5:$C$9</c:f>
              <c:numCache>
                <c:formatCode>0.0%</c:formatCode>
                <c:ptCount val="5"/>
                <c:pt idx="0">
                  <c:v>5.5555555555555552E-2</c:v>
                </c:pt>
                <c:pt idx="1">
                  <c:v>0</c:v>
                </c:pt>
                <c:pt idx="2">
                  <c:v>5.8823529411764705E-2</c:v>
                </c:pt>
                <c:pt idx="3">
                  <c:v>1.72E-2</c:v>
                </c:pt>
                <c:pt idx="4">
                  <c:v>3.09E-2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13 - 24 months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Sheet1!$D$5:$D$9</c:f>
              <c:numCache>
                <c:formatCode>0.0%</c:formatCode>
                <c:ptCount val="5"/>
                <c:pt idx="0">
                  <c:v>3.3333333333333333E-2</c:v>
                </c:pt>
                <c:pt idx="1">
                  <c:v>0.08</c:v>
                </c:pt>
                <c:pt idx="2">
                  <c:v>5.8823529411764705E-2</c:v>
                </c:pt>
                <c:pt idx="3">
                  <c:v>3.4500000000000003E-2</c:v>
                </c:pt>
                <c:pt idx="4">
                  <c:v>7.22E-2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223648"/>
        <c:axId val="352224040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Within 2 years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Sheet1!$E$5:$E$9</c:f>
              <c:numCache>
                <c:formatCode>0.0%</c:formatCode>
                <c:ptCount val="5"/>
                <c:pt idx="0">
                  <c:v>0.13333333333333333</c:v>
                </c:pt>
                <c:pt idx="1">
                  <c:v>0.12</c:v>
                </c:pt>
                <c:pt idx="2">
                  <c:v>0.17647058823529413</c:v>
                </c:pt>
                <c:pt idx="3">
                  <c:v>0.1724</c:v>
                </c:pt>
                <c:pt idx="4">
                  <c:v>0.14430000000000001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2223648"/>
        <c:axId val="352224040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2248647896285693"/>
          <c:y val="0.9409032571369107"/>
          <c:w val="0.35502704207428615"/>
          <c:h val="5.6343438898331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6 months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-6.4393939393939489E-2"/>
                  <c:y val="-3.30396475770926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A6E-8A38-6681D93A70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FY 2021 
(exited in FY 2019)</c:v>
                </c:pt>
                <c:pt idx="1">
                  <c:v>FY 2022 
(exited in FY 2020)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Sheet1!$B$3:$B$7</c:f>
              <c:numCache>
                <c:formatCode>0.0%</c:formatCode>
                <c:ptCount val="5"/>
                <c:pt idx="0">
                  <c:v>0.18181818181818182</c:v>
                </c:pt>
                <c:pt idx="1">
                  <c:v>0.16666666666666666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9E-467E-AC2A-DB0AAA0101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6 - 12 months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7.575757575757576E-2"/>
                  <c:y val="-1.1013215859030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BA-483E-B8C8-64294D4E26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01D6B12-DB31-4B2F-8740-880D96C61B09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EB9-45B3-BE3F-89B4A4A3B3B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BA-483E-B8C8-64294D4E26C7}"/>
                </c:ext>
              </c:extLst>
            </c:dLbl>
            <c:dLbl>
              <c:idx val="4"/>
              <c:layout>
                <c:manualLayout>
                  <c:x val="-6.5656565656565843E-2"/>
                  <c:y val="-7.984581497797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25-4BE4-9022-57089AD5B4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FY 2021 
(exited in FY 2019)</c:v>
                </c:pt>
                <c:pt idx="1">
                  <c:v>FY 2022 
(exited in FY 2020)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Sheet1!$C$3:$C$7</c:f>
              <c:numCache>
                <c:formatCode>0.0%</c:formatCode>
                <c:ptCount val="5"/>
                <c:pt idx="0">
                  <c:v>0</c:v>
                </c:pt>
                <c:pt idx="1">
                  <c:v>0.16666666666666666</c:v>
                </c:pt>
                <c:pt idx="2">
                  <c:v>0</c:v>
                </c:pt>
                <c:pt idx="3">
                  <c:v>0.17649999999999999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13 - 24 months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7.575757575757576E-2"/>
                  <c:y val="4.4052863436123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BA-483E-B8C8-64294D4E26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FY 2021 
(exited in FY 2019)</c:v>
                </c:pt>
                <c:pt idx="1">
                  <c:v>FY 2022 
(exited in FY 2020)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Sheet1!$D$3:$D$7</c:f>
              <c:numCache>
                <c:formatCode>0.0%</c:formatCode>
                <c:ptCount val="5"/>
                <c:pt idx="0">
                  <c:v>0</c:v>
                </c:pt>
                <c:pt idx="1">
                  <c:v>8.3333333333333329E-2</c:v>
                </c:pt>
                <c:pt idx="2">
                  <c:v>0</c:v>
                </c:pt>
                <c:pt idx="3">
                  <c:v>5.8799999999999998E-2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223648"/>
        <c:axId val="352224040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Within 2 years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FY 2021 
(exited in FY 2019)</c:v>
                </c:pt>
                <c:pt idx="1">
                  <c:v>FY 2022 
(exited in FY 2020)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Sheet1!$E$3:$E$7</c:f>
              <c:numCache>
                <c:formatCode>0.0%</c:formatCode>
                <c:ptCount val="5"/>
                <c:pt idx="0">
                  <c:v>0.18181818181818182</c:v>
                </c:pt>
                <c:pt idx="1">
                  <c:v>0.41666666666666669</c:v>
                </c:pt>
                <c:pt idx="2">
                  <c:v>0</c:v>
                </c:pt>
                <c:pt idx="3">
                  <c:v>0.23530000000000001</c:v>
                </c:pt>
                <c:pt idx="4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223648"/>
        <c:axId val="352224040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1996122643760438"/>
          <c:y val="0.93264334524263759"/>
          <c:w val="0.35502704207428615"/>
          <c:h val="5.6343438898331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6 months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Sheet1!$B$5:$B$9</c:f>
              <c:numCache>
                <c:formatCode>0.0%</c:formatCode>
                <c:ptCount val="5"/>
                <c:pt idx="0">
                  <c:v>0.12058823529411765</c:v>
                </c:pt>
                <c:pt idx="1">
                  <c:v>4.5267489711934158E-2</c:v>
                </c:pt>
                <c:pt idx="2">
                  <c:v>9.7719869706840393E-2</c:v>
                </c:pt>
                <c:pt idx="3">
                  <c:v>4.07E-2</c:v>
                </c:pt>
                <c:pt idx="4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9E-467E-AC2A-DB0AAA0101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6 - 12 months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Sheet1!$C$5:$C$9</c:f>
              <c:numCache>
                <c:formatCode>0.0%</c:formatCode>
                <c:ptCount val="5"/>
                <c:pt idx="0">
                  <c:v>7.3529411764705885E-2</c:v>
                </c:pt>
                <c:pt idx="1">
                  <c:v>2.0576131687242798E-2</c:v>
                </c:pt>
                <c:pt idx="2">
                  <c:v>7.1661237785016291E-2</c:v>
                </c:pt>
                <c:pt idx="3">
                  <c:v>6.1100000000000002E-2</c:v>
                </c:pt>
                <c:pt idx="4">
                  <c:v>4.36E-2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13 - 24 months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Sheet1!$D$5:$D$9</c:f>
              <c:numCache>
                <c:formatCode>0.0%</c:formatCode>
                <c:ptCount val="5"/>
                <c:pt idx="0">
                  <c:v>0.05</c:v>
                </c:pt>
                <c:pt idx="1">
                  <c:v>6.7901234567901231E-2</c:v>
                </c:pt>
                <c:pt idx="2">
                  <c:v>7.1661237785016291E-2</c:v>
                </c:pt>
                <c:pt idx="3">
                  <c:v>8.14E-2</c:v>
                </c:pt>
                <c:pt idx="4">
                  <c:v>7.1800000000000003E-2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223648"/>
        <c:axId val="352224040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Within 2 years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in FY 2019)</c:v>
                </c:pt>
                <c:pt idx="1">
                  <c:v>FY 2022 
(exited in FY 2020) </c:v>
                </c:pt>
                <c:pt idx="2">
                  <c:v>FY 2023 
(exited in FY 2021)</c:v>
                </c:pt>
                <c:pt idx="3">
                  <c:v>FY 2024
(exited in FY 2022)</c:v>
                </c:pt>
                <c:pt idx="4">
                  <c:v>FY 2025
(exited in FY 2023)</c:v>
                </c:pt>
              </c:strCache>
            </c:strRef>
          </c:cat>
          <c:val>
            <c:numRef>
              <c:f>Sheet1!$E$5:$E$9</c:f>
              <c:numCache>
                <c:formatCode>0.0%</c:formatCode>
                <c:ptCount val="5"/>
                <c:pt idx="0">
                  <c:v>0.24411764705882352</c:v>
                </c:pt>
                <c:pt idx="1">
                  <c:v>0.13374485596707819</c:v>
                </c:pt>
                <c:pt idx="2">
                  <c:v>0.24104234527687296</c:v>
                </c:pt>
                <c:pt idx="3">
                  <c:v>0.18329999999999999</c:v>
                </c:pt>
                <c:pt idx="4">
                  <c:v>0.15640000000000001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2223648"/>
        <c:axId val="352224040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2248647896285693"/>
          <c:y val="0.94365656110166851"/>
          <c:w val="0.35502704207428615"/>
          <c:h val="5.6343438898331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43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2"/>
            <a:ext cx="2971800" cy="46643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F33187E7-D492-4942-81E0-1DF45BCCEF5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9"/>
            <a:ext cx="2971800" cy="46643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AF7D9684-77D0-4051-AD0E-ADFCAE82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43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6643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E65CF80B-B016-47D3-9A4F-3FF6F1E765C8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5"/>
            <a:ext cx="5486400" cy="3660458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9"/>
            <a:ext cx="2971800" cy="46643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2C4B13B-AA80-4A5E-9A0C-2C326D221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6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45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2F2F2"/>
              </a:highlight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94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34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66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70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32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84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79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03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70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8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16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64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54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168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05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5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42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62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94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74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2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26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6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45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384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31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6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5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8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Resources: </a:t>
            </a:r>
          </a:p>
          <a:p>
            <a:r>
              <a:rPr lang="en-US" dirty="0"/>
              <a:t>- https://files.hudexchange.info/course-content/preparing-for-hud-s-system-performance-measures-webinar1/Preparing-for-HUDs-System-Performance-Measures-Webinar-Slides-2016-06-07.pdf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35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3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3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3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00629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BBF9-A350-497E-8CEB-CCC054DCCD58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66" y="152738"/>
            <a:ext cx="4343401" cy="206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9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A9B-F640-4A20-A9E8-0D317544E7CC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4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9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004C-6BD9-4F04-8784-9F7E2DDB7403}" type="datetime1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1385-AF19-424E-9627-643B3710D97D}" type="datetime1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F111-E2E1-4849-A7B9-464E19300F77}" type="datetime1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1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29A042-C1A0-4D5B-9D19-51340C30C18D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251-64BC-4E82-B98A-87259CBD60F3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9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F3E-30BC-49BD-9B3D-8C9733CF27A0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1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7B5133-54F1-480C-8334-57748C5788D6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406" y="284571"/>
            <a:ext cx="2669106" cy="12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3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i="0" u="none" kern="1200" spc="-50" baseline="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icalliances.or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2025 System Performance Measures</a:t>
            </a:r>
            <a:br>
              <a:rPr lang="en-US" sz="6000" dirty="0"/>
            </a:br>
            <a:r>
              <a:rPr lang="en-US" sz="4000" dirty="0"/>
              <a:t>Homeward/Polk County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Presenter: Susie </a:t>
            </a:r>
            <a:r>
              <a:rPr lang="en-US" dirty="0" err="1">
                <a:solidFill>
                  <a:schemeClr val="tx1"/>
                </a:solidFill>
              </a:rPr>
              <a:t>MCCarragher</a:t>
            </a:r>
            <a:r>
              <a:rPr lang="en-US" dirty="0">
                <a:solidFill>
                  <a:schemeClr val="tx1"/>
                </a:solidFill>
              </a:rPr>
              <a:t>, system administrator </a:t>
            </a:r>
          </a:p>
        </p:txBody>
      </p:sp>
    </p:spTree>
    <p:extLst>
      <p:ext uri="{BB962C8B-B14F-4D97-AF65-F5344CB8AC3E}">
        <p14:creationId xmlns:p14="http://schemas.microsoft.com/office/powerpoint/2010/main" val="107190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Measure 1: </a:t>
            </a:r>
            <a:br>
              <a:rPr lang="en-US" sz="4000" dirty="0"/>
            </a:br>
            <a:r>
              <a:rPr lang="en-US" sz="4000" dirty="0"/>
              <a:t>Length of Time Persons Remain Homeless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Desired Outcome:</a:t>
            </a:r>
            <a:r>
              <a:rPr lang="en-US" dirty="0">
                <a:solidFill>
                  <a:schemeClr val="tx1"/>
                </a:solidFill>
              </a:rPr>
              <a:t> Reduction in the average and median length of time persons remain homeless from one year to the next. </a:t>
            </a:r>
          </a:p>
          <a:p>
            <a:r>
              <a:rPr lang="en-US" dirty="0">
                <a:solidFill>
                  <a:schemeClr val="tx1"/>
                </a:solidFill>
              </a:rPr>
              <a:t>Universe: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Metric 1.1: People in ES and SH during the reporting period who exited during or remained beyond the reporting period.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Metric 1.2: People in ES, SH, and TH during the reporting period who exited during or remained beyond the reporting period.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Metric 1.1b and 1.2b include PH projects</a:t>
            </a:r>
          </a:p>
          <a:p>
            <a:r>
              <a:rPr lang="en-US" dirty="0">
                <a:solidFill>
                  <a:schemeClr val="tx1"/>
                </a:solidFill>
              </a:rPr>
              <a:t>Measures: Average and Median length of time that persons are homeless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Metric 1.1: Change in the average and median length of time persons are homeless in ES and SH projects.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Metric 1.2: Change in the average and median length of time persons are homeless in ES, SH, and TH projects.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4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1.1a – ES and SH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798121"/>
              </p:ext>
            </p:extLst>
          </p:nvPr>
        </p:nvGraphicFramePr>
        <p:xfrm>
          <a:off x="445427" y="1737360"/>
          <a:ext cx="10767056" cy="461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1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1.2a – ES, SH, &amp; TH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355896"/>
              </p:ext>
            </p:extLst>
          </p:nvPr>
        </p:nvGraphicFramePr>
        <p:xfrm>
          <a:off x="1096963" y="1737360"/>
          <a:ext cx="10058400" cy="461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1.1b – ES, SH, &amp; PH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852893"/>
              </p:ext>
            </p:extLst>
          </p:nvPr>
        </p:nvGraphicFramePr>
        <p:xfrm>
          <a:off x="1096963" y="1737360"/>
          <a:ext cx="10058400" cy="461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1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1.2b – ES, SH, TH, &amp; PH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909174"/>
              </p:ext>
            </p:extLst>
          </p:nvPr>
        </p:nvGraphicFramePr>
        <p:xfrm>
          <a:off x="1096963" y="1737360"/>
          <a:ext cx="10058400" cy="461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0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4E8C5-9729-A192-6A62-48692C37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1A303-942E-B194-1AE9-C1F963DF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AD5D5-C5F8-3BE1-F839-A44DA63F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BE7581-F3C2-B7E3-F3C4-A536D7259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99" y="434283"/>
            <a:ext cx="9407801" cy="566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3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Measure 2: </a:t>
            </a:r>
            <a:br>
              <a:rPr lang="en-US" sz="2800" dirty="0"/>
            </a:br>
            <a:r>
              <a:rPr lang="en-US" sz="2800" dirty="0"/>
              <a:t>The Extent to which Persons who Exit Homelessness to </a:t>
            </a:r>
            <a:br>
              <a:rPr lang="en-US" sz="2800" dirty="0"/>
            </a:br>
            <a:r>
              <a:rPr lang="en-US" sz="2800" dirty="0"/>
              <a:t>Permanent Housing Destinations Return to Homelessness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Desired Outcome: </a:t>
            </a:r>
            <a:r>
              <a:rPr lang="en-US" dirty="0">
                <a:solidFill>
                  <a:schemeClr val="tx1"/>
                </a:solidFill>
              </a:rPr>
              <a:t>Reduction in the percentage of people who return to homelessness.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Universe: Persons in SO, ES, TH, SH, and any PH project type who exited to permanent housing destinations during the </a:t>
            </a:r>
            <a:r>
              <a:rPr lang="en-US" u="sng" dirty="0">
                <a:solidFill>
                  <a:schemeClr val="tx1"/>
                </a:solidFill>
              </a:rPr>
              <a:t>2 years prior </a:t>
            </a:r>
            <a:r>
              <a:rPr lang="en-US" dirty="0">
                <a:solidFill>
                  <a:schemeClr val="tx1"/>
                </a:solidFill>
              </a:rPr>
              <a:t>to this reporting period.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Exited during 10/01/2022 – 09/30/2023</a:t>
            </a:r>
          </a:p>
          <a:p>
            <a:r>
              <a:rPr lang="en-US" dirty="0">
                <a:solidFill>
                  <a:schemeClr val="tx1"/>
                </a:solidFill>
              </a:rPr>
              <a:t>Measures: The percentage of people who exited to permanent housing destinations, and then returned to homelessness within less than 6 months, 6-12 months, and 13-24 months. 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28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2 – Street Outreach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086362"/>
              </p:ext>
            </p:extLst>
          </p:nvPr>
        </p:nvGraphicFramePr>
        <p:xfrm>
          <a:off x="1096963" y="1737361"/>
          <a:ext cx="10115520" cy="461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0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2 – Emergency Shelter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609975"/>
              </p:ext>
            </p:extLst>
          </p:nvPr>
        </p:nvGraphicFramePr>
        <p:xfrm>
          <a:off x="1096963" y="1737361"/>
          <a:ext cx="10058400" cy="461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05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2 – Transitional Housing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549509"/>
              </p:ext>
            </p:extLst>
          </p:nvPr>
        </p:nvGraphicFramePr>
        <p:xfrm>
          <a:off x="1096963" y="1737361"/>
          <a:ext cx="10058400" cy="461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8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80E7-EADC-6568-5DF9-417F9627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18E3F-0A11-09D4-5C31-81D5D54B0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ES: Emergency Shelter (includes both ES types)</a:t>
            </a:r>
          </a:p>
          <a:p>
            <a:r>
              <a:rPr lang="en-US" dirty="0">
                <a:solidFill>
                  <a:schemeClr val="tx1"/>
                </a:solidFill>
              </a:rPr>
              <a:t>ES-EE: Emergency Shelter Entry-Exit </a:t>
            </a:r>
          </a:p>
          <a:p>
            <a:r>
              <a:rPr lang="en-US" dirty="0">
                <a:solidFill>
                  <a:schemeClr val="tx1"/>
                </a:solidFill>
              </a:rPr>
              <a:t>ES-</a:t>
            </a:r>
            <a:r>
              <a:rPr lang="en-US" dirty="0" err="1">
                <a:solidFill>
                  <a:schemeClr val="tx1"/>
                </a:solidFill>
              </a:rPr>
              <a:t>NbN</a:t>
            </a:r>
            <a:r>
              <a:rPr lang="en-US" dirty="0">
                <a:solidFill>
                  <a:schemeClr val="tx1"/>
                </a:solidFill>
              </a:rPr>
              <a:t>: Emergency Shelter Night by Night </a:t>
            </a:r>
          </a:p>
          <a:p>
            <a:r>
              <a:rPr lang="en-US" dirty="0">
                <a:solidFill>
                  <a:schemeClr val="tx1"/>
                </a:solidFill>
              </a:rPr>
              <a:t>SH: Safe Haven</a:t>
            </a:r>
          </a:p>
          <a:p>
            <a:r>
              <a:rPr lang="en-US" dirty="0">
                <a:solidFill>
                  <a:schemeClr val="tx1"/>
                </a:solidFill>
              </a:rPr>
              <a:t>TH: Transitional Housing </a:t>
            </a:r>
          </a:p>
          <a:p>
            <a:r>
              <a:rPr lang="en-US" dirty="0">
                <a:solidFill>
                  <a:schemeClr val="tx1"/>
                </a:solidFill>
              </a:rPr>
              <a:t>SO: Street Outreach </a:t>
            </a:r>
          </a:p>
          <a:p>
            <a:r>
              <a:rPr lang="en-US" dirty="0">
                <a:solidFill>
                  <a:schemeClr val="tx1"/>
                </a:solidFill>
              </a:rPr>
              <a:t>PH: Permanent Housing (including Permanent Supportive Housing (PSH), Other Permanent Housing (OPH), and Rapid Rehousing (RRH))</a:t>
            </a:r>
          </a:p>
          <a:p>
            <a:r>
              <a:rPr lang="en-US" dirty="0">
                <a:solidFill>
                  <a:schemeClr val="tx1"/>
                </a:solidFill>
              </a:rPr>
              <a:t>Universe: clients being reported on in the given measure </a:t>
            </a:r>
          </a:p>
          <a:p>
            <a:r>
              <a:rPr lang="en-US" dirty="0">
                <a:solidFill>
                  <a:schemeClr val="tx1"/>
                </a:solidFill>
              </a:rPr>
              <a:t>COC: Continuum of Care</a:t>
            </a:r>
          </a:p>
          <a:p>
            <a:r>
              <a:rPr lang="en-US" dirty="0">
                <a:solidFill>
                  <a:schemeClr val="tx1"/>
                </a:solidFill>
              </a:rPr>
              <a:t>SPMs: System Performance Measures </a:t>
            </a:r>
          </a:p>
          <a:p>
            <a:r>
              <a:rPr lang="en-US" dirty="0">
                <a:solidFill>
                  <a:schemeClr val="tx1"/>
                </a:solidFill>
              </a:rPr>
              <a:t>LSA: Longitudinal System Analysis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F4E3F-89AF-2ADE-7F69-E3C6FD7A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D0E47-9327-78FD-93A3-A5A17CCB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138EA-B7AB-2003-26C1-7620A40A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44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2 – Safe Haven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919305"/>
              </p:ext>
            </p:extLst>
          </p:nvPr>
        </p:nvGraphicFramePr>
        <p:xfrm>
          <a:off x="1096963" y="1737361"/>
          <a:ext cx="10058400" cy="461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52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2 – Permanent Housing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820197"/>
              </p:ext>
            </p:extLst>
          </p:nvPr>
        </p:nvGraphicFramePr>
        <p:xfrm>
          <a:off x="1096963" y="1737361"/>
          <a:ext cx="10058400" cy="461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57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2 – All Project Types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371564"/>
              </p:ext>
            </p:extLst>
          </p:nvPr>
        </p:nvGraphicFramePr>
        <p:xfrm>
          <a:off x="1096963" y="1737361"/>
          <a:ext cx="10058400" cy="461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0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BC712-EA92-1E48-8304-68535BF8E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774B-00D3-03C5-605F-7838F08D6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5BADE-F724-310C-06DE-A41140CD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6AA49-643C-4E71-5094-C8B430F8C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69" y="528444"/>
            <a:ext cx="9639061" cy="58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13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Measure 3: </a:t>
            </a:r>
            <a:br>
              <a:rPr lang="en-US" sz="4000" dirty="0"/>
            </a:br>
            <a:r>
              <a:rPr lang="en-US" sz="4000" dirty="0"/>
              <a:t>Number of Homeless Persons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Desired Outcome: </a:t>
            </a:r>
            <a:r>
              <a:rPr lang="en-US" dirty="0">
                <a:solidFill>
                  <a:schemeClr val="tx1"/>
                </a:solidFill>
              </a:rPr>
              <a:t>Reduction in the number of persons who are homeless.</a:t>
            </a:r>
          </a:p>
          <a:p>
            <a:r>
              <a:rPr lang="en-US" dirty="0">
                <a:solidFill>
                  <a:schemeClr val="tx1"/>
                </a:solidFill>
              </a:rPr>
              <a:t>Universe: </a:t>
            </a:r>
          </a:p>
          <a:p>
            <a:pPr marL="383540" lvl="1"/>
            <a:r>
              <a:rPr lang="en-US" sz="2000" dirty="0">
                <a:solidFill>
                  <a:schemeClr val="tx1"/>
                </a:solidFill>
              </a:rPr>
              <a:t>Metric 3.1 Change in PIT Counts: Persons counted as sheltered and unsheltered in the PIT (</a:t>
            </a:r>
            <a:r>
              <a:rPr lang="en-US" sz="2000">
                <a:solidFill>
                  <a:schemeClr val="tx1"/>
                </a:solidFill>
              </a:rPr>
              <a:t>1/29/2025</a:t>
            </a:r>
            <a:r>
              <a:rPr lang="en-US" sz="2000" dirty="0">
                <a:solidFill>
                  <a:schemeClr val="tx1"/>
                </a:solidFill>
              </a:rPr>
              <a:t>) count conducted during the reporting period.</a:t>
            </a:r>
            <a:endParaRPr lang="en-US" sz="2000">
              <a:solidFill>
                <a:schemeClr val="tx1"/>
              </a:solidFill>
              <a:ea typeface="Calibri"/>
              <a:cs typeface="Calibri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Metric 3.2 Change in Annual Counts: Persons in ES, SH, and TH project types during the reporting period.</a:t>
            </a:r>
          </a:p>
          <a:p>
            <a:r>
              <a:rPr lang="en-US" dirty="0">
                <a:solidFill>
                  <a:schemeClr val="tx1"/>
                </a:solidFill>
              </a:rPr>
              <a:t>Measures: Number of people who were homeless on the night of the PIT or during the reporting period as per HMIS enrollments in ES, SH, and TH projects.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70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3.1- </a:t>
            </a:r>
            <a:r>
              <a:rPr lang="en-US" sz="4400"/>
              <a:t>PIT Count Homeless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294081"/>
              </p:ext>
            </p:extLst>
          </p:nvPr>
        </p:nvGraphicFramePr>
        <p:xfrm>
          <a:off x="1096963" y="1737361"/>
          <a:ext cx="10058400" cy="461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93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3.2- </a:t>
            </a:r>
            <a:r>
              <a:rPr lang="en-US" sz="4400"/>
              <a:t>Annual Count Homeless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771775"/>
              </p:ext>
            </p:extLst>
          </p:nvPr>
        </p:nvGraphicFramePr>
        <p:xfrm>
          <a:off x="1096963" y="1737361"/>
          <a:ext cx="10058400" cy="461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99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Measure 4: </a:t>
            </a:r>
            <a:br>
              <a:rPr lang="en-US" sz="3200" dirty="0"/>
            </a:br>
            <a:r>
              <a:rPr lang="en-US" sz="3200" dirty="0"/>
              <a:t>Employment and Income Growth for Homeless </a:t>
            </a:r>
            <a:br>
              <a:rPr lang="en-US" sz="3200" dirty="0"/>
            </a:br>
            <a:r>
              <a:rPr lang="en-US" sz="3200" dirty="0"/>
              <a:t>Persons in CoC Program-funded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Desired Outcome: </a:t>
            </a:r>
            <a:r>
              <a:rPr lang="en-US" sz="1700" dirty="0">
                <a:solidFill>
                  <a:schemeClr val="tx1"/>
                </a:solidFill>
              </a:rPr>
              <a:t>Increase in the percent of adults who gain or increase employment or non-employment cash income over time.</a:t>
            </a:r>
          </a:p>
          <a:p>
            <a:r>
              <a:rPr lang="en-US" sz="1700" dirty="0">
                <a:solidFill>
                  <a:schemeClr val="tx1"/>
                </a:solidFill>
              </a:rPr>
              <a:t>Universe: Adults in CoC Program-funded project types who…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Metric 4.1, 4.2, and 4.3: have been in HMIS for at least a year and are still in the system at the end of the reporting period (system stayers).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Metric 4.4, 4.5, and 4.6: have exited during the reporting period (system leavers).</a:t>
            </a:r>
          </a:p>
          <a:p>
            <a:r>
              <a:rPr lang="en-US" sz="1700" dirty="0">
                <a:solidFill>
                  <a:schemeClr val="tx1"/>
                </a:solidFill>
              </a:rPr>
              <a:t>Measures: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Metric 4.1: Change in earned income for adult system stayers during the reporting period.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Metric 4.2: Change in non-employment cash income for adult system stayers during the reporting period.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Metric 4.3: Change in total income for adult system stayers during the reporting period.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Metric 4.4: Change in earned income for adult system leavers.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Metric 4.5: Change in non-employment cash income for adult system leavers.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Metric 4.6: Change in total income for adult system leavers. </a:t>
            </a:r>
          </a:p>
          <a:p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42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6055-7A08-6508-1A07-7F563E41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4.1, 4.2, 4.3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46C5BAC-C124-FF8E-D397-9CAADD9EC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49216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5DD06-E7AC-1E76-5989-CFF85E4C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E4F5E-2B5A-662D-4F17-4F8D7E36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95E4C-FD76-8F51-8D0A-1FD6BC81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65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C5D41-9375-BFFF-9679-01B31696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EB19D-9CEB-2B97-00E0-A5E14A29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0B206-2F0F-2B81-2617-1FB39312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7B0503-471A-D94B-6938-C6E868D9A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58" y="375970"/>
            <a:ext cx="7509483" cy="580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9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1F5802-20F4-9289-5758-DE934EA91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The Longitudinal System Analysis (LSA)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E301C-3433-020D-3424-DAA4060F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C8E93-F464-3AB7-856B-82BBBD9C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1E9ED-8BB4-4203-846A-FD2FF109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92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6055-7A08-6508-1A07-7F563E41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4.4, 4.5, 4.6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46C5BAC-C124-FF8E-D397-9CAADD9EC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43541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5DD06-E7AC-1E76-5989-CFF85E4C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E4F5E-2B5A-662D-4F17-4F8D7E36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95E4C-FD76-8F51-8D0A-1FD6BC81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08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00737-4B9A-2947-E10C-32DD87CE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5C0AC-CCCE-44AF-DF1B-1F183DC0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2FE95-76C2-6F2B-16B7-DEAD8FD0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1DA8A7-C6F9-92E1-8A99-962363F1F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22" y="220980"/>
            <a:ext cx="7479955" cy="59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Measure 5: </a:t>
            </a:r>
            <a:br>
              <a:rPr lang="en-US" sz="3200" dirty="0"/>
            </a:br>
            <a:r>
              <a:rPr lang="en-US" sz="3200" dirty="0"/>
              <a:t>Number of Persons who Became Homeless for the First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Desired Outcome:</a:t>
            </a:r>
            <a:r>
              <a:rPr lang="en-US" dirty="0">
                <a:solidFill>
                  <a:schemeClr val="tx1"/>
                </a:solidFill>
              </a:rPr>
              <a:t> Reduction in the number of persons who become homeless for the first time.</a:t>
            </a:r>
          </a:p>
          <a:p>
            <a:r>
              <a:rPr lang="en-US" dirty="0">
                <a:solidFill>
                  <a:schemeClr val="tx1"/>
                </a:solidFill>
              </a:rPr>
              <a:t>Universe: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Metric 5.1: Person with entries into ES, SH, or TH during the reporting period.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Metric 5.2: Person with entries into ES, SH, TH, or PH during the reporting period.</a:t>
            </a:r>
          </a:p>
          <a:p>
            <a:r>
              <a:rPr lang="en-US" dirty="0">
                <a:solidFill>
                  <a:schemeClr val="tx1"/>
                </a:solidFill>
              </a:rPr>
              <a:t>Measures: Number of persons experiencing homelessness for the first time.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  <a:effectLst/>
              </a:rPr>
              <a:t>Metric 5.1 - Change in the number of persons entering ES, SH, and TH projects with no prior enrollments in HMIS.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  <a:effectLst/>
              </a:rPr>
              <a:t>Metric 5.2 - Change in the number of persons entering ES, SH, TH, and PH projects with no prior enrollments in HMIS.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6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5.1 – ES, SH, &amp; 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0670E81-4DCE-C494-4ECD-6A9A0E8AC9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29328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7482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5.2 – ES, SH, TH, PH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0670E81-4DCE-C494-4ECD-6A9A0E8AC9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9047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2086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2769-3CD4-B589-B03B-349CAB7A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CFFB6-3F76-5FB6-A22E-503CDB05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8CCB8-2696-142C-4191-7FFFCD9B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7A2C0D-3D56-EA87-B5FD-4962B51B5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45" y="704737"/>
            <a:ext cx="9072910" cy="54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89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Measure 7a: </a:t>
            </a:r>
            <a:br>
              <a:rPr lang="en-US" sz="3200" dirty="0"/>
            </a:br>
            <a:r>
              <a:rPr lang="en-US" sz="3200" dirty="0"/>
              <a:t>Successful Placement from Street Outreach to </a:t>
            </a:r>
            <a:br>
              <a:rPr lang="en-US" sz="3200" dirty="0"/>
            </a:br>
            <a:r>
              <a:rPr lang="en-US" sz="3200" dirty="0"/>
              <a:t>Sheltered Situations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Desired Outcome: </a:t>
            </a:r>
            <a:r>
              <a:rPr lang="en-US" dirty="0">
                <a:solidFill>
                  <a:schemeClr val="tx1"/>
                </a:solidFill>
              </a:rPr>
              <a:t>Increase in the percentage of persons who exit to an ES, SH, TH, some temporary destinations, or permanent housing destination.</a:t>
            </a:r>
          </a:p>
          <a:p>
            <a:r>
              <a:rPr lang="en-US" dirty="0">
                <a:solidFill>
                  <a:schemeClr val="tx1"/>
                </a:solidFill>
              </a:rPr>
              <a:t>Universe: Persons who exited Street Outreach during the reporting period. </a:t>
            </a:r>
          </a:p>
          <a:p>
            <a:r>
              <a:rPr lang="en-US" dirty="0">
                <a:solidFill>
                  <a:schemeClr val="tx1"/>
                </a:solidFill>
              </a:rPr>
              <a:t>Measures: Exits to permanent housing destinations, temporary housing destinations, or to some institution destinations.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Most anywhere that is sheltered is considered a positive destination, as the person is no longer living in a place that is not meant for human habitation.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86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7a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5BA969E-908D-9915-03E6-22651625D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60883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360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E65AF-2612-77E3-747E-B1CC8A6E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777CA-21B0-DAB2-429A-75647818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6451B-AFFE-0E0E-1B47-E99CBA60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48CADE-56EC-184D-CE2E-1AA7EE0DB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39" y="1800165"/>
            <a:ext cx="10115921" cy="32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90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Measure 7b: </a:t>
            </a:r>
            <a:br>
              <a:rPr lang="en-US" sz="3200" dirty="0"/>
            </a:br>
            <a:r>
              <a:rPr lang="en-US" sz="3200" dirty="0"/>
              <a:t>Successful Placement in or Retention of Permanent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Desired Outcome: </a:t>
            </a:r>
            <a:r>
              <a:rPr lang="en-US" dirty="0">
                <a:solidFill>
                  <a:schemeClr val="tx1"/>
                </a:solidFill>
              </a:rPr>
              <a:t>Increase in the percentage of persons who exit to or retain permanent housing.</a:t>
            </a:r>
          </a:p>
          <a:p>
            <a:r>
              <a:rPr lang="en-US" dirty="0">
                <a:solidFill>
                  <a:schemeClr val="tx1"/>
                </a:solidFill>
              </a:rPr>
              <a:t>Universe: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Metric 7b.1: Persons in ES, SH, TH, and RRH projects who exited during the reporting period.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Metric 7b.2: Persons in all PH project types (except RRH) who exited, moved into, or remained in permanent housing during the reporting period.</a:t>
            </a:r>
          </a:p>
          <a:p>
            <a:r>
              <a:rPr lang="en-US" dirty="0">
                <a:solidFill>
                  <a:schemeClr val="tx1"/>
                </a:solidFill>
              </a:rPr>
              <a:t>Measures: Exits to permanent housing destinations or retention of permanent housing.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8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B429-671D-DA99-7C84-467F49AD9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‘What’ and the ‘Why’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9392-324B-69C0-FACE-2688A041F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The Longitudinal Systems Analysis (LSA) report provides HUD and Continuums of Care (CoCs) with critical information about how people experiencing homelessness use their system of care.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Due yearly to HUD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Reporting from 10/01/2024 to 09/30/2025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Reports on all data in the HMIS system for ES, TH, SH, RRH, OPH, and PSH projects.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Does not include data from DVIMS or non-participating projects.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Does not include street outreach projects.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Focus on viewing HMIS as a coordinated system of assistance.  </a:t>
            </a:r>
          </a:p>
          <a:p>
            <a:pPr marL="201168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BDD53-7EF4-7521-2F0E-3C1720AA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EB15C-65AA-F79A-6E78-84A35835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CDB36-B740-F367-F25F-29CE468D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77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Metric 7b.1 – ES, SH, TH, &amp; RRH exits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5BA969E-908D-9915-03E6-22651625D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909201"/>
              </p:ext>
            </p:extLst>
          </p:nvPr>
        </p:nvGraphicFramePr>
        <p:xfrm>
          <a:off x="1096963" y="1715921"/>
          <a:ext cx="10058400" cy="405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2755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363896"/>
            <a:ext cx="9556860" cy="1475537"/>
          </a:xfrm>
        </p:spPr>
        <p:txBody>
          <a:bodyPr>
            <a:normAutofit/>
          </a:bodyPr>
          <a:lstStyle/>
          <a:p>
            <a:r>
              <a:rPr lang="en-US" sz="4000" dirty="0"/>
              <a:t>Metric 7b.2 – Exit/Retention of OPH, PSH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5BA969E-908D-9915-03E6-22651625D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489891"/>
              </p:ext>
            </p:extLst>
          </p:nvPr>
        </p:nvGraphicFramePr>
        <p:xfrm>
          <a:off x="1096963" y="1715921"/>
          <a:ext cx="10058400" cy="405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6983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09167-2C70-5055-FB5F-7557BBD9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D04D-A78B-EA2E-62D0-DFAAB2CB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ECBFA-2786-1CBF-D9CA-66918053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0221C-987B-0892-0A9A-24DBA49A4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016" y="824762"/>
            <a:ext cx="9485967" cy="520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55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D960D-3EB6-337B-27E0-9058192C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92261-A6AD-FE6E-19D9-31242EC2C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support@icalliances.org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12CFB-B5E9-5B8F-E05D-C221803AF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EB0EC-9285-EFB0-BDDC-12980202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2BD1F-6713-AD5F-FCDB-FB6D7BA7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9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51D5-64B9-0761-EE89-D5F9C442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LSA Overview (Stella P)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AFB75C-9119-720D-65BA-6B9C09C70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9997440" cy="73628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From 10/01/2024 though 09/30/2025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AEE52-2498-8803-D9F3-AF3188D7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00520" y="2582334"/>
            <a:ext cx="9294199" cy="3378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4,353 people served in the homeless system in 3,451 households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71 days on average homeless (based on 3,191 households)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28% Exited to Permanent Destinations (based on 2,448 households)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25% Adult Only Households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64% Adult &amp; Child Households</a:t>
            </a:r>
          </a:p>
          <a:p>
            <a:r>
              <a:rPr lang="en-US" dirty="0">
                <a:solidFill>
                  <a:schemeClr val="tx1"/>
                </a:solidFill>
              </a:rPr>
              <a:t>10% of households that exited during the first six months of the report period returned to homelessness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10/01/2024 through 3/31/2025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2EBEB-EF9E-98AC-B1AF-92B557DDD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62245-2597-8E8A-B658-37C974E8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0E904-9B60-D912-2D69-74D151E3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5</a:t>
            </a:fld>
            <a:endParaRPr lang="en-US"/>
          </a:p>
        </p:txBody>
      </p:sp>
      <p:pic>
        <p:nvPicPr>
          <p:cNvPr id="13" name="Graphic 12" descr="Users with solid fill">
            <a:extLst>
              <a:ext uri="{FF2B5EF4-FFF2-40B4-BE49-F238E27FC236}">
                <a16:creationId xmlns:a16="http://schemas.microsoft.com/office/drawing/2014/main" id="{C5BC179A-32FD-A39C-1F8F-83DADB41A7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" y="2469412"/>
            <a:ext cx="612173" cy="612173"/>
          </a:xfrm>
          <a:prstGeom prst="rect">
            <a:avLst/>
          </a:prstGeom>
        </p:spPr>
      </p:pic>
      <p:pic>
        <p:nvPicPr>
          <p:cNvPr id="15" name="Graphic 14" descr="Daily calendar with solid fill">
            <a:extLst>
              <a:ext uri="{FF2B5EF4-FFF2-40B4-BE49-F238E27FC236}">
                <a16:creationId xmlns:a16="http://schemas.microsoft.com/office/drawing/2014/main" id="{5F6A189C-0362-ED7F-C1CD-95BEEFE3CE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280" y="2937315"/>
            <a:ext cx="612173" cy="612173"/>
          </a:xfrm>
          <a:prstGeom prst="rect">
            <a:avLst/>
          </a:prstGeom>
        </p:spPr>
      </p:pic>
      <p:pic>
        <p:nvPicPr>
          <p:cNvPr id="17" name="Graphic 16" descr="Arrow Right with solid fill">
            <a:extLst>
              <a:ext uri="{FF2B5EF4-FFF2-40B4-BE49-F238E27FC236}">
                <a16:creationId xmlns:a16="http://schemas.microsoft.com/office/drawing/2014/main" id="{59A60D7A-1E0F-2AF9-1EB9-854C21B13D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280" y="3353174"/>
            <a:ext cx="612173" cy="612173"/>
          </a:xfrm>
          <a:prstGeom prst="rect">
            <a:avLst/>
          </a:prstGeom>
        </p:spPr>
      </p:pic>
      <p:pic>
        <p:nvPicPr>
          <p:cNvPr id="19" name="Graphic 18" descr="Refresh outline">
            <a:extLst>
              <a:ext uri="{FF2B5EF4-FFF2-40B4-BE49-F238E27FC236}">
                <a16:creationId xmlns:a16="http://schemas.microsoft.com/office/drawing/2014/main" id="{3DFC4EEE-FCA6-4A98-7C0F-CF41083D1D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97279" y="4600392"/>
            <a:ext cx="612173" cy="61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3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55C2-F954-6442-A89F-79D5901C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LSA Pathways (Stella P)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A8019C-333E-B40D-1876-A8863D2A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9997440" cy="7362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Pathways are a combination of project types (ES, SH, TH, RRH, OPH, and PSH) that a household is enrolled in during the reporting period.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F6C9FD-5CEB-635A-D04B-1C0EB182D8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Most Used Pathways:</a:t>
            </a:r>
          </a:p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</a:rPr>
              <a:t>(percentage of the 3,191 households enrolled)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ES/SH Only: 68%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ES/SH + RRH: 9%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RRH Only: 8%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 Only and PSH Only: 6%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ES/SH + TH: 2%</a:t>
            </a:r>
          </a:p>
          <a:p>
            <a:pPr marL="544068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4AC9BA2-4756-D618-2954-2ADC488789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Most Successful Pathways </a:t>
            </a:r>
          </a:p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</a:rPr>
              <a:t>(percentage of exits to permanent housing)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ES/SH + RRH: 82% (of 197 households)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RRH Only: 72% (of 143 households)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PSH Only: 34% (of 73 households)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 Only: 15% (of 91 households)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ES/SH Only: 20% (of 1886 households)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ES/SH + TH: 7% (of 29 households)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BAA49-7CA2-D611-4F82-1D0F955A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91F56-34FE-7622-AB94-EABF2ACE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988A6-F8AA-4FD8-E9BC-C69FFBF0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7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2BFADE-96C0-43D3-8BA8-9D3AAC639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The System Performance Measures (SPMs)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F5418-B068-1E38-0677-FAE91B60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34C1F-04F6-5648-5371-0B60C58FF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725A8-8DED-2DD8-338F-5E10CAAE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9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‘What’ and the ‘Why’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858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The System Performance Measures (SPMs) report on 7 system-level measures to help communities understand how their HMIS system functions.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Due yearly to HUD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Reporting from 10/01/2024 to 09/30/2025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Reports on all data in the HMIS system for ES, SO, TH, SH, and PH projects.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Does not include data from DVIMS or non-participating projects.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CoCs are charged with designing a local ‘system’ to assist people experiencing homelessness.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Requires viewing the local homeless response as an integrated system of homeless assistance.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SPMs ensure a common understanding of system intent and goals.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Focus on measuring the cumulative and collective impact of programs.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Identify areas for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Fosters accountability to the community for how well the entire system prevents and ends homelessness for community members.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2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SPMs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Measure 1: </a:t>
            </a:r>
            <a:r>
              <a:rPr lang="en-US" dirty="0">
                <a:solidFill>
                  <a:schemeClr val="tx1"/>
                </a:solidFill>
              </a:rPr>
              <a:t>Length of Time Persons Remain Homeless</a:t>
            </a:r>
          </a:p>
          <a:p>
            <a:r>
              <a:rPr lang="en-US" b="1" dirty="0">
                <a:solidFill>
                  <a:schemeClr val="tx1"/>
                </a:solidFill>
              </a:rPr>
              <a:t>Measure 2: </a:t>
            </a:r>
            <a:r>
              <a:rPr lang="en-US" dirty="0">
                <a:solidFill>
                  <a:schemeClr val="tx1"/>
                </a:solidFill>
              </a:rPr>
              <a:t>The Extent to which Persons who Exit Homelessness to Permanent Housing Destinations Return to Homelessness</a:t>
            </a:r>
          </a:p>
          <a:p>
            <a:r>
              <a:rPr lang="en-US" b="1" dirty="0">
                <a:solidFill>
                  <a:schemeClr val="tx1"/>
                </a:solidFill>
              </a:rPr>
              <a:t>Measure 3: </a:t>
            </a:r>
            <a:r>
              <a:rPr lang="en-US" dirty="0">
                <a:solidFill>
                  <a:schemeClr val="tx1"/>
                </a:solidFill>
              </a:rPr>
              <a:t>Number of Homeless Persons</a:t>
            </a:r>
          </a:p>
          <a:p>
            <a:r>
              <a:rPr lang="en-US" b="1" dirty="0">
                <a:solidFill>
                  <a:schemeClr val="tx1"/>
                </a:solidFill>
              </a:rPr>
              <a:t>Measure 4: </a:t>
            </a:r>
            <a:r>
              <a:rPr lang="en-US" dirty="0">
                <a:solidFill>
                  <a:schemeClr val="tx1"/>
                </a:solidFill>
              </a:rPr>
              <a:t>Employment and Income Growth for Homeless Persons in CoC Program-funded Projects</a:t>
            </a:r>
          </a:p>
          <a:p>
            <a:r>
              <a:rPr lang="en-US" b="1" dirty="0">
                <a:solidFill>
                  <a:schemeClr val="tx1"/>
                </a:solidFill>
              </a:rPr>
              <a:t>Measure 5: </a:t>
            </a:r>
            <a:r>
              <a:rPr lang="en-US" dirty="0">
                <a:solidFill>
                  <a:schemeClr val="tx1"/>
                </a:solidFill>
              </a:rPr>
              <a:t>Number of Persons who Become Homeless for the First Time</a:t>
            </a:r>
          </a:p>
          <a:p>
            <a:r>
              <a:rPr lang="en-US" b="1" dirty="0">
                <a:solidFill>
                  <a:schemeClr val="tx1"/>
                </a:solidFill>
              </a:rPr>
              <a:t>Measure 6: </a:t>
            </a:r>
            <a:r>
              <a:rPr lang="en-US" i="1" dirty="0">
                <a:solidFill>
                  <a:schemeClr val="tx1"/>
                </a:solidFill>
              </a:rPr>
              <a:t>only for COCs given permission by HUD to serve category 3 of HUD’s Homeless Definition</a:t>
            </a:r>
          </a:p>
          <a:p>
            <a:r>
              <a:rPr lang="en-US" b="1" dirty="0">
                <a:solidFill>
                  <a:schemeClr val="tx1"/>
                </a:solidFill>
              </a:rPr>
              <a:t>Measure 7: </a:t>
            </a:r>
            <a:r>
              <a:rPr lang="en-US" dirty="0">
                <a:solidFill>
                  <a:schemeClr val="tx1"/>
                </a:solidFill>
              </a:rPr>
              <a:t>Successful Placement from Street Outreach and Successful Placement in or Retention of Permanent Housing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1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2017 Point-in-Time Iowa Balance of State&amp;quot;&quot;/&gt;&lt;property id=&quot;20307&quot; value=&quot;256&quot;/&gt;&lt;/object&gt;&lt;object type=&quot;3&quot; unique_id=&quot;10013&quot;&gt;&lt;property id=&quot;20148&quot; value=&quot;5&quot;/&gt;&lt;property id=&quot;20300&quot; value=&quot;Slide 4 - &amp;quot;BOS Point-in-Time Totals&amp;quot;&quot;/&gt;&lt;property id=&quot;20307&quot; value=&quot;257&quot;/&gt;&lt;/object&gt;&lt;object type=&quot;3&quot; unique_id=&quot;12758&quot;&gt;&lt;property id=&quot;20148&quot; value=&quot;5&quot;/&gt;&lt;property id=&quot;20300&quot; value=&quot;Slide 17 - &amp;quot;BOS Veteran Population Totals&amp;quot;&quot;/&gt;&lt;property id=&quot;20307&quot; value=&quot;259&quot;/&gt;&lt;/object&gt;&lt;object type=&quot;3&quot; unique_id=&quot;12801&quot;&gt;&lt;property id=&quot;20148&quot; value=&quot;5&quot;/&gt;&lt;property id=&quot;20300&quot; value=&quot;Slide 5 - &amp;quot;BOS Permanent Housing Totals&amp;quot;&quot;/&gt;&lt;property id=&quot;20307&quot; value=&quot;260&quot;/&gt;&lt;/object&gt;&lt;object type=&quot;3&quot; unique_id=&quot;12873&quot;&gt;&lt;property id=&quot;20148&quot; value=&quot;5&quot;/&gt;&lt;property id=&quot;20300&quot; value=&quot;Slide 16 - &amp;quot;BOS HMIS Bed Coverage&amp;quot;&quot;/&gt;&lt;property id=&quot;20307&quot; value=&quot;261&quot;/&gt;&lt;/object&gt;&lt;object type=&quot;3&quot; unique_id=&quot;12906&quot;&gt;&lt;property id=&quot;20148&quot; value=&quot;5&quot;/&gt;&lt;property id=&quot;20300&quot; value=&quot;Slide 12 - &amp;quot;BOS Emergency Shelter Beds&amp;quot;&quot;/&gt;&lt;property id=&quot;20307&quot; value=&quot;262&quot;/&gt;&lt;/object&gt;&lt;object type=&quot;3&quot; unique_id=&quot;12970&quot;&gt;&lt;property id=&quot;20148&quot; value=&quot;5&quot;/&gt;&lt;property id=&quot;20300&quot; value=&quot;Slide 13 - &amp;quot;BOS Transitional Housing Beds&amp;quot;&quot;/&gt;&lt;property id=&quot;20307&quot; value=&quot;263&quot;/&gt;&lt;/object&gt;&lt;object type=&quot;3&quot; unique_id=&quot;13072&quot;&gt;&lt;property id=&quot;20148&quot; value=&quot;5&quot;/&gt;&lt;property id=&quot;20300&quot; value=&quot;Slide 14 - &amp;quot;BOS Permanent Housing Beds&amp;quot;&quot;/&gt;&lt;property id=&quot;20307&quot; value=&quot;264&quot;/&gt;&lt;/object&gt;&lt;object type=&quot;3&quot; unique_id=&quot;13172&quot;&gt;&lt;property id=&quot;20148&quot; value=&quot;5&quot;/&gt;&lt;property id=&quot;20300&quot; value=&quot;Slide 15 - &amp;quot;BOS Utilization Rates&amp;quot;&quot;/&gt;&lt;property id=&quot;20307&quot; value=&quot;265&quot;/&gt;&lt;/object&gt;&lt;object type=&quot;3&quot; unique_id=&quot;13336&quot;&gt;&lt;property id=&quot;20148&quot; value=&quot;5&quot;/&gt;&lt;property id=&quot;20300&quot; value=&quot;Slide 19 - &amp;quot;BOS Homeless Subpopulations&amp;quot;&quot;/&gt;&lt;property id=&quot;20307&quot; value=&quot;266&quot;/&gt;&lt;/object&gt;&lt;object type=&quot;3&quot; unique_id=&quot;13622&quot;&gt;&lt;property id=&quot;20148&quot; value=&quot;5&quot;/&gt;&lt;property id=&quot;20300&quot; value=&quot;Slide 20 - &amp;quot;BOS Subpopulation Comparison&amp;quot;&quot;/&gt;&lt;property id=&quot;20307&quot; value=&quot;268&quot;/&gt;&lt;/object&gt;&lt;object type=&quot;3&quot; unique_id=&quot;13818&quot;&gt;&lt;property id=&quot;20148&quot; value=&quot;5&quot;/&gt;&lt;property id=&quot;20300&quot; value=&quot;Slide 21 - &amp;quot;BOS Additional PIT Comparisons&amp;quot;&quot;/&gt;&lt;property id=&quot;20307&quot; value=&quot;269&quot;/&gt;&lt;/object&gt;&lt;object type=&quot;3&quot; unique_id=&quot;13932&quot;&gt;&lt;property id=&quot;20148&quot; value=&quot;5&quot;/&gt;&lt;property id=&quot;20300&quot; value=&quot;Slide 7 - &amp;quot;BOS Population Map&amp;quot;&quot;/&gt;&lt;property id=&quot;20307&quot; value=&quot;270&quot;/&gt;&lt;/object&gt;&lt;object type=&quot;3&quot; unique_id=&quot;13933&quot;&gt;&lt;property id=&quot;20148&quot; value=&quot;5&quot;/&gt;&lt;property id=&quot;20300&quot; value=&quot;Slide 8 - &amp;quot;Statewide Population Map&amp;quot;&quot;/&gt;&lt;property id=&quot;20307&quot; value=&quot;271&quot;/&gt;&lt;/object&gt;&lt;object type=&quot;3&quot; unique_id=&quot;13988&quot;&gt;&lt;property id=&quot;20148&quot; value=&quot;5&quot;/&gt;&lt;property id=&quot;20300&quot; value=&quot;Slide 3 - &amp;quot;All Iowa CoC Point-in-Time Totals&amp;quot;&quot;/&gt;&lt;property id=&quot;20307&quot; value=&quot;272&quot;/&gt;&lt;/object&gt;&lt;object type=&quot;3&quot; unique_id=&quot;14065&quot;&gt;&lt;property id=&quot;20148&quot; value=&quot;5&quot;/&gt;&lt;property id=&quot;20300&quot; value=&quot;Slide 6 - &amp;quot;BOS Housing/Shelter Comparison&amp;quot;&quot;/&gt;&lt;property id=&quot;20307&quot; value=&quot;273&quot;/&gt;&lt;/object&gt;&lt;object type=&quot;3&quot; unique_id=&quot;14441&quot;&gt;&lt;property id=&quot;20148&quot; value=&quot;5&quot;/&gt;&lt;property id=&quot;20300&quot; value=&quot;Slide 9 - &amp;quot;2016 BOS Street Count Coverage&amp;quot;&quot;/&gt;&lt;property id=&quot;20307&quot; value=&quot;275&quot;/&gt;&lt;/object&gt;&lt;object type=&quot;3&quot; unique_id=&quot;14522&quot;&gt;&lt;property id=&quot;20148&quot; value=&quot;5&quot;/&gt;&lt;property id=&quot;20300&quot; value=&quot;Slide 10 - &amp;quot;2017 BOS Street Count Coverage&amp;quot;&quot;/&gt;&lt;property id=&quot;20307&quot; value=&quot;276&quot;/&gt;&lt;/object&gt;&lt;object type=&quot;3&quot; unique_id=&quot;14734&quot;&gt;&lt;property id=&quot;20148&quot; value=&quot;5&quot;/&gt;&lt;property id=&quot;20300&quot; value=&quot;Slide 11 - &amp;quot;BOS Housing Inventory Changes&amp;quot;&quot;/&gt;&lt;property id=&quot;20307&quot; value=&quot;277&quot;/&gt;&lt;/object&gt;&lt;object type=&quot;3&quot; unique_id=&quot;15114&quot;&gt;&lt;property id=&quot;20148&quot; value=&quot;5&quot;/&gt;&lt;property id=&quot;20300&quot; value=&quot;Slide 18 - &amp;quot;BOS Youth Population Totals&amp;quot;&quot;/&gt;&lt;property id=&quot;20307&quot; value=&quot;278&quot;/&gt;&lt;/object&gt;&lt;object type=&quot;3&quot; unique_id=&quot;15210&quot;&gt;&lt;property id=&quot;20148&quot; value=&quot;5&quot;/&gt;&lt;property id=&quot;20300&quot; value=&quot;Slide 2 - &amp;quot;New for 2017&amp;quot;&quot;/&gt;&lt;property id=&quot;20307&quot; value=&quot;279&quot;/&gt;&lt;/object&gt;&lt;object type=&quot;3&quot; unique_id=&quot;15326&quot;&gt;&lt;property id=&quot;20148&quot; value=&quot;5&quot;/&gt;&lt;property id=&quot;20300&quot; value=&quot;Slide 22 - &amp;quot;Results Summary&amp;quot;&quot;/&gt;&lt;property id=&quot;20307&quot; value=&quot;280&quot;/&gt;&lt;/object&gt;&lt;object type=&quot;3&quot; unique_id=&quot;15327&quot;&gt;&lt;property id=&quot;20148&quot; value=&quot;5&quot;/&gt;&lt;property id=&quot;20300&quot; value=&quot;Slide 23 - &amp;quot;Take Aways/Action Items&amp;quot;&quot;/&gt;&lt;property id=&quot;20307&quot; value=&quot;281&quot;/&gt;&lt;/object&gt;&lt;object type=&quot;3&quot; unique_id=&quot;15446&quot;&gt;&lt;property id=&quot;20148&quot; value=&quot;5&quot;/&gt;&lt;property id=&quot;20300&quot; value=&quot;Slide 24 - &amp;quot;Questions?&amp;quot;&quot;/&gt;&lt;property id=&quot;20307&quot; value=&quot;282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7EC4"/>
      </a:accent1>
      <a:accent2>
        <a:srgbClr val="00629B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027B86759D7047A87CA5911667C0F3" ma:contentTypeVersion="18" ma:contentTypeDescription="Create a new document." ma:contentTypeScope="" ma:versionID="60a4fa1c8f4e47a61f1c1db3a3508939">
  <xsd:schema xmlns:xsd="http://www.w3.org/2001/XMLSchema" xmlns:xs="http://www.w3.org/2001/XMLSchema" xmlns:p="http://schemas.microsoft.com/office/2006/metadata/properties" xmlns:ns1="http://schemas.microsoft.com/sharepoint/v3" xmlns:ns2="e4439b8d-c7d0-4d9a-abeb-df5c9628952d" xmlns:ns3="91e88c44-2e77-4f62-aeeb-8968dc61df6f" targetNamespace="http://schemas.microsoft.com/office/2006/metadata/properties" ma:root="true" ma:fieldsID="a73e492742acbb8a28b5fb30ba38f06c" ns1:_="" ns2:_="" ns3:_="">
    <xsd:import namespace="http://schemas.microsoft.com/sharepoint/v3"/>
    <xsd:import namespace="e4439b8d-c7d0-4d9a-abeb-df5c9628952d"/>
    <xsd:import namespace="91e88c44-2e77-4f62-aeeb-8968dc61d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SearchProperties" minOccurs="0"/>
                <xsd:element ref="ns2:Numbe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39b8d-c7d0-4d9a-abeb-df5c962895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e632845-b826-4789-b9e5-cd958a1720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umber" ma:index="22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8c44-2e77-4f62-aeeb-8968dc61df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ff9ed4f-a9c0-43c2-a10b-53aba9ddea84}" ma:internalName="TaxCatchAll" ma:showField="CatchAllData" ma:web="91e88c44-2e77-4f62-aeeb-8968dc61df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439b8d-c7d0-4d9a-abeb-df5c9628952d">
      <Terms xmlns="http://schemas.microsoft.com/office/infopath/2007/PartnerControls"/>
    </lcf76f155ced4ddcb4097134ff3c332f>
    <TaxCatchAll xmlns="91e88c44-2e77-4f62-aeeb-8968dc61df6f" xsi:nil="true"/>
    <Number xmlns="e4439b8d-c7d0-4d9a-abeb-df5c9628952d" xsi:nil="true"/>
    <SharedWithUsers xmlns="91e88c44-2e77-4f62-aeeb-8968dc61df6f">
      <UserInfo>
        <DisplayName>Kasperian Kittredge</DisplayName>
        <AccountId>17</AccountId>
        <AccountType/>
      </UserInfo>
      <UserInfo>
        <DisplayName>Cassandra Kramer</DisplayName>
        <AccountId>25</AccountId>
        <AccountType/>
      </UserInfo>
      <UserInfo>
        <DisplayName>Julie Eberbach</DisplayName>
        <AccountId>373</AccountId>
        <AccountType/>
      </UserInfo>
      <UserInfo>
        <DisplayName>Patrick Schacherer</DisplayName>
        <AccountId>15</AccountId>
        <AccountType/>
      </UserInfo>
      <UserInfo>
        <DisplayName>KarLee Kearns</DisplayName>
        <AccountId>13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68EFF6-A9CF-4DF9-B738-E6FDDBA81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439b8d-c7d0-4d9a-abeb-df5c9628952d"/>
    <ds:schemaRef ds:uri="91e88c44-2e77-4f62-aeeb-8968dc61d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AFF4B0-AE37-4FF2-83D8-DF47F782F1FE}">
  <ds:schemaRefs>
    <ds:schemaRef ds:uri="91e88c44-2e77-4f62-aeeb-8968dc61df6f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sharepoint/v3"/>
    <ds:schemaRef ds:uri="http://www.w3.org/XML/1998/namespace"/>
    <ds:schemaRef ds:uri="http://purl.org/dc/elements/1.1/"/>
    <ds:schemaRef ds:uri="http://schemas.microsoft.com/office/infopath/2007/PartnerControls"/>
    <ds:schemaRef ds:uri="e4439b8d-c7d0-4d9a-abeb-df5c9628952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A74045E-6871-4F53-BD59-7CC8511918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633</TotalTime>
  <Words>2275</Words>
  <Application>Microsoft Office PowerPoint</Application>
  <PresentationFormat>Widescreen</PresentationFormat>
  <Paragraphs>379</Paragraphs>
  <Slides>43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Retrospect</vt:lpstr>
      <vt:lpstr>2025 System Performance Measures Homeward/Polk County</vt:lpstr>
      <vt:lpstr>Acronyms </vt:lpstr>
      <vt:lpstr>The Longitudinal System Analysis (LSA)</vt:lpstr>
      <vt:lpstr>The ‘What’ and the ‘Why’</vt:lpstr>
      <vt:lpstr>LSA Overview (Stella P)</vt:lpstr>
      <vt:lpstr>LSA Pathways (Stella P)</vt:lpstr>
      <vt:lpstr>The System Performance Measures (SPMs)</vt:lpstr>
      <vt:lpstr>The ‘What’ and the ‘Why’</vt:lpstr>
      <vt:lpstr>The SPMs Overview</vt:lpstr>
      <vt:lpstr>Measure 1:  Length of Time Persons Remain Homeless </vt:lpstr>
      <vt:lpstr>Metric 1.1a – ES and SH</vt:lpstr>
      <vt:lpstr>Metric 1.2a – ES, SH, &amp; TH</vt:lpstr>
      <vt:lpstr>Metric 1.1b – ES, SH, &amp; PH</vt:lpstr>
      <vt:lpstr>Metric 1.2b – ES, SH, TH, &amp; PH</vt:lpstr>
      <vt:lpstr>PowerPoint Presentation</vt:lpstr>
      <vt:lpstr>Measure 2:  The Extent to which Persons who Exit Homelessness to  Permanent Housing Destinations Return to Homelessness</vt:lpstr>
      <vt:lpstr>Metric 2 – Street Outreach</vt:lpstr>
      <vt:lpstr>Metric 2 – Emergency Shelter</vt:lpstr>
      <vt:lpstr>Metric 2 – Transitional Housing</vt:lpstr>
      <vt:lpstr>Metric 2 – Safe Haven</vt:lpstr>
      <vt:lpstr>Metric 2 – Permanent Housing</vt:lpstr>
      <vt:lpstr>Metric 2 – All Project Types</vt:lpstr>
      <vt:lpstr>PowerPoint Presentation</vt:lpstr>
      <vt:lpstr>Measure 3:  Number of Homeless Persons</vt:lpstr>
      <vt:lpstr>Metric 3.1- PIT Count Homeless</vt:lpstr>
      <vt:lpstr>Metric 3.2- Annual Count Homeless</vt:lpstr>
      <vt:lpstr>Measure 4:  Employment and Income Growth for Homeless  Persons in CoC Program-funded Projects</vt:lpstr>
      <vt:lpstr>Metric 4.1, 4.2, 4.3</vt:lpstr>
      <vt:lpstr>PowerPoint Presentation</vt:lpstr>
      <vt:lpstr>Metric 4.4, 4.5, 4.6</vt:lpstr>
      <vt:lpstr>PowerPoint Presentation</vt:lpstr>
      <vt:lpstr>Measure 5:  Number of Persons who Became Homeless for the First Time</vt:lpstr>
      <vt:lpstr>Metric 5.1 – ES, SH, &amp; TH</vt:lpstr>
      <vt:lpstr>Metric 5.2 – ES, SH, TH, PH</vt:lpstr>
      <vt:lpstr>PowerPoint Presentation</vt:lpstr>
      <vt:lpstr>Measure 7a:  Successful Placement from Street Outreach to  Sheltered Situations</vt:lpstr>
      <vt:lpstr>Metric 7a</vt:lpstr>
      <vt:lpstr>PowerPoint Presentation</vt:lpstr>
      <vt:lpstr>Measure 7b:  Successful Placement in or Retention of Permanent Housing</vt:lpstr>
      <vt:lpstr>Metric 7b.1 – ES, SH, TH, &amp; RRH exits</vt:lpstr>
      <vt:lpstr>Metric 7b.2 – Exit/Retention of OPH, PSH</vt:lpstr>
      <vt:lpstr>PowerPoint Presentation</vt:lpstr>
      <vt:lpstr>Questions?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Kinnic Eagan</dc:creator>
  <cp:lastModifiedBy>Susie McCarragher</cp:lastModifiedBy>
  <cp:revision>140</cp:revision>
  <cp:lastPrinted>2023-05-18T16:16:50Z</cp:lastPrinted>
  <dcterms:created xsi:type="dcterms:W3CDTF">2015-06-24T22:27:06Z</dcterms:created>
  <dcterms:modified xsi:type="dcterms:W3CDTF">2026-04-22T13:17:21Z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0x010100AB027B86759D7047A87CA5911667C0F3</vt:lpwstr>
  </property>
  <property fmtid="{D5CDD505-2E9C-101B-9397-08002B2CF9AE}" pid="3" name="MediaServiceImageTags">
    <vt:lpwstr/>
  </property>
</Properties>
</file>