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33"/>
  </p:notesMasterIdLst>
  <p:handoutMasterIdLst>
    <p:handoutMasterId r:id="rId34"/>
  </p:handoutMasterIdLst>
  <p:sldIdLst>
    <p:sldId id="256" r:id="rId5"/>
    <p:sldId id="353" r:id="rId6"/>
    <p:sldId id="366" r:id="rId7"/>
    <p:sldId id="365" r:id="rId8"/>
    <p:sldId id="363" r:id="rId9"/>
    <p:sldId id="364" r:id="rId10"/>
    <p:sldId id="367" r:id="rId11"/>
    <p:sldId id="310" r:id="rId12"/>
    <p:sldId id="322" r:id="rId13"/>
    <p:sldId id="321" r:id="rId14"/>
    <p:sldId id="347" r:id="rId15"/>
    <p:sldId id="348" r:id="rId16"/>
    <p:sldId id="311" r:id="rId17"/>
    <p:sldId id="350" r:id="rId18"/>
    <p:sldId id="313" r:id="rId19"/>
    <p:sldId id="314" r:id="rId20"/>
    <p:sldId id="368" r:id="rId21"/>
    <p:sldId id="315" r:id="rId22"/>
    <p:sldId id="332" r:id="rId23"/>
    <p:sldId id="333" r:id="rId24"/>
    <p:sldId id="317" r:id="rId25"/>
    <p:sldId id="352" r:id="rId26"/>
    <p:sldId id="320" r:id="rId27"/>
    <p:sldId id="335" r:id="rId28"/>
    <p:sldId id="337" r:id="rId29"/>
    <p:sldId id="351" r:id="rId30"/>
    <p:sldId id="336" r:id="rId31"/>
    <p:sldId id="354" r:id="rId32"/>
  </p:sldIdLst>
  <p:sldSz cx="12192000" cy="6858000"/>
  <p:notesSz cx="6858000" cy="92964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333899-9A7D-A82A-88C6-5EE31D6D1657}" name="Susan McCarragher" initials="SM" userId="S::susan.mccarragher@icalliances.org::894bb4b8-6c4f-46ad-9618-1069d3bf850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D7C0F8"/>
    <a:srgbClr val="CCFFCC"/>
    <a:srgbClr val="DDF3FF"/>
    <a:srgbClr val="FFFF00"/>
    <a:srgbClr val="006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DDE1DD-D916-3AA4-EB85-E8A8BA48A6E6}" v="2" dt="2026-04-22T13:29:25.0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24" autoAdjust="0"/>
  </p:normalViewPr>
  <p:slideViewPr>
    <p:cSldViewPr snapToGrid="0">
      <p:cViewPr varScale="1">
        <p:scale>
          <a:sx n="94" d="100"/>
          <a:sy n="94" d="100"/>
        </p:scale>
        <p:origin x="11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42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gs" Target="tags/tag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ie McCarragher" userId="S::susan.mccarragher@icalliances.org::894bb4b8-6c4f-46ad-9618-1069d3bf850a" providerId="AD" clId="Web-{6BDDE1DD-D916-3AA4-EB85-E8A8BA48A6E6}"/>
    <pc:docChg chg="modSld">
      <pc:chgData name="Susie McCarragher" userId="S::susan.mccarragher@icalliances.org::894bb4b8-6c4f-46ad-9618-1069d3bf850a" providerId="AD" clId="Web-{6BDDE1DD-D916-3AA4-EB85-E8A8BA48A6E6}" dt="2026-04-22T13:29:25.016" v="1" actId="20577"/>
      <pc:docMkLst>
        <pc:docMk/>
      </pc:docMkLst>
      <pc:sldChg chg="modSp">
        <pc:chgData name="Susie McCarragher" userId="S::susan.mccarragher@icalliances.org::894bb4b8-6c4f-46ad-9618-1069d3bf850a" providerId="AD" clId="Web-{6BDDE1DD-D916-3AA4-EB85-E8A8BA48A6E6}" dt="2026-04-22T13:29:25.016" v="1" actId="20577"/>
        <pc:sldMkLst>
          <pc:docMk/>
          <pc:sldMk cId="1099677468" sldId="365"/>
        </pc:sldMkLst>
        <pc:spChg chg="mod">
          <ac:chgData name="Susie McCarragher" userId="S::susan.mccarragher@icalliances.org::894bb4b8-6c4f-46ad-9618-1069d3bf850a" providerId="AD" clId="Web-{6BDDE1DD-D916-3AA4-EB85-E8A8BA48A6E6}" dt="2026-04-22T13:29:25.016" v="1" actId="20577"/>
          <ac:spMkLst>
            <pc:docMk/>
            <pc:sldMk cId="1099677468" sldId="365"/>
            <ac:spMk id="3" creationId="{C6A69392-324B-69C0-FACE-2688A041F528}"/>
          </ac:spMkLst>
        </pc:spChg>
      </pc:sldChg>
    </pc:docChg>
  </pc:docChgLst>
  <pc:docChgLst>
    <pc:chgData name="Susie McCarragher" userId="S::susan.mccarragher@icalliances.org::894bb4b8-6c4f-46ad-9618-1069d3bf850a" providerId="AD" clId="Web-{13D2FF36-B5AE-E670-A453-0EC8B223A2D7}"/>
    <pc:docChg chg="modSld">
      <pc:chgData name="Susie McCarragher" userId="S::susan.mccarragher@icalliances.org::894bb4b8-6c4f-46ad-9618-1069d3bf850a" providerId="AD" clId="Web-{13D2FF36-B5AE-E670-A453-0EC8B223A2D7}" dt="2026-04-07T14:34:25.304" v="0"/>
      <pc:docMkLst>
        <pc:docMk/>
      </pc:docMkLst>
      <pc:sldChg chg="modNotes">
        <pc:chgData name="Susie McCarragher" userId="S::susan.mccarragher@icalliances.org::894bb4b8-6c4f-46ad-9618-1069d3bf850a" providerId="AD" clId="Web-{13D2FF36-B5AE-E670-A453-0EC8B223A2D7}" dt="2026-04-07T14:34:25.304" v="0"/>
        <pc:sldMkLst>
          <pc:docMk/>
          <pc:sldMk cId="1429965413" sldId="332"/>
        </pc:sldMkLst>
      </pc:sldChg>
    </pc:docChg>
  </pc:docChgLst>
  <pc:docChgLst>
    <pc:chgData name="Susie McCarragher" userId="S::susan.mccarragher@icalliances.org::894bb4b8-6c4f-46ad-9618-1069d3bf850a" providerId="AD" clId="Web-{531331D0-5B77-814D-E25A-1CA28830DD78}"/>
    <pc:docChg chg="modSld">
      <pc:chgData name="Susie McCarragher" userId="S::susan.mccarragher@icalliances.org::894bb4b8-6c4f-46ad-9618-1069d3bf850a" providerId="AD" clId="Web-{531331D0-5B77-814D-E25A-1CA28830DD78}" dt="2026-04-07T15:01:23.177" v="0"/>
      <pc:docMkLst>
        <pc:docMk/>
      </pc:docMkLst>
      <pc:sldChg chg="modNotes">
        <pc:chgData name="Susie McCarragher" userId="S::susan.mccarragher@icalliances.org::894bb4b8-6c4f-46ad-9618-1069d3bf850a" providerId="AD" clId="Web-{531331D0-5B77-814D-E25A-1CA28830DD78}" dt="2026-04-07T15:01:23.177" v="0"/>
        <pc:sldMkLst>
          <pc:docMk/>
          <pc:sldMk cId="1429965413" sldId="332"/>
        </pc:sldMkLst>
      </pc:sldChg>
    </pc:docChg>
  </pc:docChgLst>
  <pc:docChgLst>
    <pc:chgData name="Susie McCarragher" userId="S::susan.mccarragher@icalliances.org::894bb4b8-6c4f-46ad-9618-1069d3bf850a" providerId="AD" clId="Web-{9A017632-418C-E20F-B277-0D168D4747AA}"/>
    <pc:docChg chg="addSld delSld modSld">
      <pc:chgData name="Susie McCarragher" userId="S::susan.mccarragher@icalliances.org::894bb4b8-6c4f-46ad-9618-1069d3bf850a" providerId="AD" clId="Web-{9A017632-418C-E20F-B277-0D168D4747AA}" dt="2026-03-31T15:56:02.430" v="7" actId="20577"/>
      <pc:docMkLst>
        <pc:docMk/>
      </pc:docMkLst>
      <pc:sldChg chg="modSp">
        <pc:chgData name="Susie McCarragher" userId="S::susan.mccarragher@icalliances.org::894bb4b8-6c4f-46ad-9618-1069d3bf850a" providerId="AD" clId="Web-{9A017632-418C-E20F-B277-0D168D4747AA}" dt="2026-03-31T15:24:17.910" v="2" actId="20577"/>
        <pc:sldMkLst>
          <pc:docMk/>
          <pc:sldMk cId="472149407" sldId="321"/>
        </pc:sldMkLst>
        <pc:spChg chg="mod">
          <ac:chgData name="Susie McCarragher" userId="S::susan.mccarragher@icalliances.org::894bb4b8-6c4f-46ad-9618-1069d3bf850a" providerId="AD" clId="Web-{9A017632-418C-E20F-B277-0D168D4747AA}" dt="2026-03-31T15:24:17.910" v="2" actId="20577"/>
          <ac:spMkLst>
            <pc:docMk/>
            <pc:sldMk cId="472149407" sldId="321"/>
            <ac:spMk id="3" creationId="{27A97197-C0CB-2F91-1397-F53EC571F96D}"/>
          </ac:spMkLst>
        </pc:spChg>
      </pc:sldChg>
      <pc:sldChg chg="modSp">
        <pc:chgData name="Susie McCarragher" userId="S::susan.mccarragher@icalliances.org::894bb4b8-6c4f-46ad-9618-1069d3bf850a" providerId="AD" clId="Web-{9A017632-418C-E20F-B277-0D168D4747AA}" dt="2026-03-31T15:56:02.430" v="7" actId="20577"/>
        <pc:sldMkLst>
          <pc:docMk/>
          <pc:sldMk cId="2769180678" sldId="337"/>
        </pc:sldMkLst>
        <pc:spChg chg="mod">
          <ac:chgData name="Susie McCarragher" userId="S::susan.mccarragher@icalliances.org::894bb4b8-6c4f-46ad-9618-1069d3bf850a" providerId="AD" clId="Web-{9A017632-418C-E20F-B277-0D168D4747AA}" dt="2026-03-31T15:56:02.430" v="7" actId="20577"/>
          <ac:spMkLst>
            <pc:docMk/>
            <pc:sldMk cId="2769180678" sldId="337"/>
            <ac:spMk id="3" creationId="{27A97197-C0CB-2F91-1397-F53EC571F96D}"/>
          </ac:spMkLst>
        </pc:spChg>
      </pc:sldChg>
    </pc:docChg>
  </pc:docChgLst>
  <pc:docChgLst>
    <pc:chgData name="Susie McCarragher" userId="S::susan.mccarragher@icalliances.org::894bb4b8-6c4f-46ad-9618-1069d3bf850a" providerId="AD" clId="Web-{95CD9600-6A0A-970F-1F00-10A48CC21845}"/>
    <pc:docChg chg="addSld delSld modSld">
      <pc:chgData name="Susie McCarragher" userId="S::susan.mccarragher@icalliances.org::894bb4b8-6c4f-46ad-9618-1069d3bf850a" providerId="AD" clId="Web-{95CD9600-6A0A-970F-1F00-10A48CC21845}" dt="2026-03-30T17:45:38.184" v="14" actId="20577"/>
      <pc:docMkLst>
        <pc:docMk/>
      </pc:docMkLst>
      <pc:sldChg chg="modSp modNotes">
        <pc:chgData name="Susie McCarragher" userId="S::susan.mccarragher@icalliances.org::894bb4b8-6c4f-46ad-9618-1069d3bf850a" providerId="AD" clId="Web-{95CD9600-6A0A-970F-1F00-10A48CC21845}" dt="2026-03-30T17:45:38.184" v="14" actId="20577"/>
        <pc:sldMkLst>
          <pc:docMk/>
          <pc:sldMk cId="2377444712" sldId="353"/>
        </pc:sldMkLst>
        <pc:spChg chg="mod">
          <ac:chgData name="Susie McCarragher" userId="S::susan.mccarragher@icalliances.org::894bb4b8-6c4f-46ad-9618-1069d3bf850a" providerId="AD" clId="Web-{95CD9600-6A0A-970F-1F00-10A48CC21845}" dt="2026-03-30T17:45:38.184" v="14" actId="20577"/>
          <ac:spMkLst>
            <pc:docMk/>
            <pc:sldMk cId="2377444712" sldId="353"/>
            <ac:spMk id="3" creationId="{77518E3F-0A11-09D4-5C31-81D5D54B045C}"/>
          </ac:spMkLst>
        </pc:spChg>
      </pc:sldChg>
      <pc:sldChg chg="modSp">
        <pc:chgData name="Susie McCarragher" userId="S::susan.mccarragher@icalliances.org::894bb4b8-6c4f-46ad-9618-1069d3bf850a" providerId="AD" clId="Web-{95CD9600-6A0A-970F-1F00-10A48CC21845}" dt="2026-03-30T14:22:58.701" v="5" actId="20577"/>
        <pc:sldMkLst>
          <pc:docMk/>
          <pc:sldMk cId="1099677468" sldId="365"/>
        </pc:sldMkLst>
        <pc:spChg chg="mod">
          <ac:chgData name="Susie McCarragher" userId="S::susan.mccarragher@icalliances.org::894bb4b8-6c4f-46ad-9618-1069d3bf850a" providerId="AD" clId="Web-{95CD9600-6A0A-970F-1F00-10A48CC21845}" dt="2026-03-30T14:22:58.701" v="5" actId="20577"/>
          <ac:spMkLst>
            <pc:docMk/>
            <pc:sldMk cId="1099677468" sldId="365"/>
            <ac:spMk id="3" creationId="{C6A69392-324B-69C0-FACE-2688A041F528}"/>
          </ac:spMkLst>
        </pc:spChg>
      </pc:sldChg>
    </pc:docChg>
  </pc:docChgLst>
  <pc:docChgLst>
    <pc:chgData name="Susie McCarragher" userId="894bb4b8-6c4f-46ad-9618-1069d3bf850a" providerId="ADAL" clId="{B286513B-5FD8-457F-9235-1F8012266FEB}"/>
    <pc:docChg chg="custSel addSld delSld modSld">
      <pc:chgData name="Susie McCarragher" userId="894bb4b8-6c4f-46ad-9618-1069d3bf850a" providerId="ADAL" clId="{B286513B-5FD8-457F-9235-1F8012266FEB}" dt="2026-04-22T13:32:08.268" v="725" actId="20577"/>
      <pc:docMkLst>
        <pc:docMk/>
      </pc:docMkLst>
      <pc:sldChg chg="modSp mod">
        <pc:chgData name="Susie McCarragher" userId="894bb4b8-6c4f-46ad-9618-1069d3bf850a" providerId="ADAL" clId="{B286513B-5FD8-457F-9235-1F8012266FEB}" dt="2026-04-22T13:30:05.147" v="705" actId="20577"/>
        <pc:sldMkLst>
          <pc:docMk/>
          <pc:sldMk cId="4288820714" sldId="310"/>
        </pc:sldMkLst>
        <pc:spChg chg="mod">
          <ac:chgData name="Susie McCarragher" userId="894bb4b8-6c4f-46ad-9618-1069d3bf850a" providerId="ADAL" clId="{B286513B-5FD8-457F-9235-1F8012266FEB}" dt="2026-04-22T13:30:05.147" v="705" actId="20577"/>
          <ac:spMkLst>
            <pc:docMk/>
            <pc:sldMk cId="4288820714" sldId="310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3-26T18:48:23.015" v="583" actId="20577"/>
        <pc:sldMkLst>
          <pc:docMk/>
          <pc:sldMk cId="2343570399" sldId="313"/>
        </pc:sldMkLst>
        <pc:spChg chg="mod">
          <ac:chgData name="Susie McCarragher" userId="894bb4b8-6c4f-46ad-9618-1069d3bf850a" providerId="ADAL" clId="{B286513B-5FD8-457F-9235-1F8012266FEB}" dt="2026-03-26T18:48:23.015" v="583" actId="20577"/>
          <ac:spMkLst>
            <pc:docMk/>
            <pc:sldMk cId="2343570399" sldId="313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3-26T16:25:47.053" v="572"/>
        <pc:sldMkLst>
          <pc:docMk/>
          <pc:sldMk cId="3438293798" sldId="314"/>
        </pc:sldMkLst>
        <pc:graphicFrameChg chg="mod">
          <ac:chgData name="Susie McCarragher" userId="894bb4b8-6c4f-46ad-9618-1069d3bf850a" providerId="ADAL" clId="{B286513B-5FD8-457F-9235-1F8012266FEB}" dt="2026-03-26T16:25:47.053" v="572"/>
          <ac:graphicFrameMkLst>
            <pc:docMk/>
            <pc:sldMk cId="3438293798" sldId="314"/>
            <ac:graphicFrameMk id="10" creationId="{00000000-0000-0000-0000-000000000000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4-22T13:31:16.181" v="715" actId="20577"/>
        <pc:sldMkLst>
          <pc:docMk/>
          <pc:sldMk cId="3782942171" sldId="315"/>
        </pc:sldMkLst>
        <pc:spChg chg="mod">
          <ac:chgData name="Susie McCarragher" userId="894bb4b8-6c4f-46ad-9618-1069d3bf850a" providerId="ADAL" clId="{B286513B-5FD8-457F-9235-1F8012266FEB}" dt="2026-04-22T13:31:16.181" v="715" actId="20577"/>
          <ac:spMkLst>
            <pc:docMk/>
            <pc:sldMk cId="3782942171" sldId="315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4-22T13:31:33.755" v="716" actId="20577"/>
        <pc:sldMkLst>
          <pc:docMk/>
          <pc:sldMk cId="757556901" sldId="317"/>
        </pc:sldMkLst>
        <pc:spChg chg="mod">
          <ac:chgData name="Susie McCarragher" userId="894bb4b8-6c4f-46ad-9618-1069d3bf850a" providerId="ADAL" clId="{B286513B-5FD8-457F-9235-1F8012266FEB}" dt="2026-04-22T13:31:33.755" v="716" actId="20577"/>
          <ac:spMkLst>
            <pc:docMk/>
            <pc:sldMk cId="757556901" sldId="317"/>
            <ac:spMk id="3" creationId="{27A97197-C0CB-2F91-1397-F53EC571F96D}"/>
          </ac:spMkLst>
        </pc:spChg>
      </pc:sldChg>
      <pc:sldChg chg="modSp mod modNotesTx">
        <pc:chgData name="Susie McCarragher" userId="894bb4b8-6c4f-46ad-9618-1069d3bf850a" providerId="ADAL" clId="{B286513B-5FD8-457F-9235-1F8012266FEB}" dt="2026-04-22T13:31:52.593" v="721" actId="20577"/>
        <pc:sldMkLst>
          <pc:docMk/>
          <pc:sldMk cId="455386226" sldId="320"/>
        </pc:sldMkLst>
        <pc:spChg chg="mod">
          <ac:chgData name="Susie McCarragher" userId="894bb4b8-6c4f-46ad-9618-1069d3bf850a" providerId="ADAL" clId="{B286513B-5FD8-457F-9235-1F8012266FEB}" dt="2026-04-22T13:31:50.199" v="720" actId="20577"/>
          <ac:spMkLst>
            <pc:docMk/>
            <pc:sldMk cId="455386226" sldId="320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4-22T13:30:14.122" v="706" actId="20577"/>
        <pc:sldMkLst>
          <pc:docMk/>
          <pc:sldMk cId="472149407" sldId="321"/>
        </pc:sldMkLst>
        <pc:spChg chg="mod">
          <ac:chgData name="Susie McCarragher" userId="894bb4b8-6c4f-46ad-9618-1069d3bf850a" providerId="ADAL" clId="{B286513B-5FD8-457F-9235-1F8012266FEB}" dt="2026-04-22T13:30:14.122" v="706" actId="20577"/>
          <ac:spMkLst>
            <pc:docMk/>
            <pc:sldMk cId="472149407" sldId="321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3-26T15:01:40.614" v="258"/>
        <pc:sldMkLst>
          <pc:docMk/>
          <pc:sldMk cId="1429965413" sldId="332"/>
        </pc:sldMkLst>
        <pc:graphicFrameChg chg="mod">
          <ac:chgData name="Susie McCarragher" userId="894bb4b8-6c4f-46ad-9618-1069d3bf850a" providerId="ADAL" clId="{B286513B-5FD8-457F-9235-1F8012266FEB}" dt="2026-03-26T15:01:40.614" v="258"/>
          <ac:graphicFrameMkLst>
            <pc:docMk/>
            <pc:sldMk cId="1429965413" sldId="332"/>
            <ac:graphicFrameMk id="9" creationId="{446C5BAC-C124-FF8E-D397-9CAADD9ECE40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3-26T15:41:19.580" v="545"/>
        <pc:sldMkLst>
          <pc:docMk/>
          <pc:sldMk cId="2659808452" sldId="333"/>
        </pc:sldMkLst>
        <pc:graphicFrameChg chg="mod">
          <ac:chgData name="Susie McCarragher" userId="894bb4b8-6c4f-46ad-9618-1069d3bf850a" providerId="ADAL" clId="{B286513B-5FD8-457F-9235-1F8012266FEB}" dt="2026-03-26T15:41:19.580" v="545"/>
          <ac:graphicFrameMkLst>
            <pc:docMk/>
            <pc:sldMk cId="2659808452" sldId="333"/>
            <ac:graphicFrameMk id="9" creationId="{446C5BAC-C124-FF8E-D397-9CAADD9ECE40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3-26T19:25:08.466" v="696" actId="255"/>
        <pc:sldMkLst>
          <pc:docMk/>
          <pc:sldMk cId="256360137" sldId="335"/>
        </pc:sldMkLst>
        <pc:graphicFrameChg chg="mod">
          <ac:chgData name="Susie McCarragher" userId="894bb4b8-6c4f-46ad-9618-1069d3bf850a" providerId="ADAL" clId="{B286513B-5FD8-457F-9235-1F8012266FEB}" dt="2026-03-26T19:25:08.466" v="696" actId="255"/>
          <ac:graphicFrameMkLst>
            <pc:docMk/>
            <pc:sldMk cId="256360137" sldId="335"/>
            <ac:graphicFrameMk id="11" creationId="{65BA969E-908D-9915-03E6-22651625D8C6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3-26T16:18:34.972" v="553" actId="27918"/>
        <pc:sldMkLst>
          <pc:docMk/>
          <pc:sldMk cId="1456983721" sldId="336"/>
        </pc:sldMkLst>
        <pc:graphicFrameChg chg="mod">
          <ac:chgData name="Susie McCarragher" userId="894bb4b8-6c4f-46ad-9618-1069d3bf850a" providerId="ADAL" clId="{B286513B-5FD8-457F-9235-1F8012266FEB}" dt="2026-03-26T15:42:34.503" v="551"/>
          <ac:graphicFrameMkLst>
            <pc:docMk/>
            <pc:sldMk cId="1456983721" sldId="336"/>
            <ac:graphicFrameMk id="11" creationId="{65BA969E-908D-9915-03E6-22651625D8C6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4-22T13:32:08.268" v="725" actId="20577"/>
        <pc:sldMkLst>
          <pc:docMk/>
          <pc:sldMk cId="2769180678" sldId="337"/>
        </pc:sldMkLst>
        <pc:spChg chg="mod">
          <ac:chgData name="Susie McCarragher" userId="894bb4b8-6c4f-46ad-9618-1069d3bf850a" providerId="ADAL" clId="{B286513B-5FD8-457F-9235-1F8012266FEB}" dt="2026-04-22T13:32:08.268" v="725" actId="20577"/>
          <ac:spMkLst>
            <pc:docMk/>
            <pc:sldMk cId="2769180678" sldId="337"/>
            <ac:spMk id="3" creationId="{27A97197-C0CB-2F91-1397-F53EC571F96D}"/>
          </ac:spMkLst>
        </pc:spChg>
      </pc:sldChg>
      <pc:sldChg chg="modSp mod">
        <pc:chgData name="Susie McCarragher" userId="894bb4b8-6c4f-46ad-9618-1069d3bf850a" providerId="ADAL" clId="{B286513B-5FD8-457F-9235-1F8012266FEB}" dt="2026-03-26T14:55:39.269" v="230"/>
        <pc:sldMkLst>
          <pc:docMk/>
          <pc:sldMk cId="321719015" sldId="347"/>
        </pc:sldMkLst>
        <pc:graphicFrameChg chg="mod">
          <ac:chgData name="Susie McCarragher" userId="894bb4b8-6c4f-46ad-9618-1069d3bf850a" providerId="ADAL" clId="{B286513B-5FD8-457F-9235-1F8012266FEB}" dt="2026-03-26T14:55:39.269" v="230"/>
          <ac:graphicFrameMkLst>
            <pc:docMk/>
            <pc:sldMk cId="321719015" sldId="347"/>
            <ac:graphicFrameMk id="10" creationId="{00000000-0000-0000-0000-000000000000}"/>
          </ac:graphicFrameMkLst>
        </pc:graphicFrameChg>
      </pc:sldChg>
      <pc:sldChg chg="modSp mod modNotesTx">
        <pc:chgData name="Susie McCarragher" userId="894bb4b8-6c4f-46ad-9618-1069d3bf850a" providerId="ADAL" clId="{B286513B-5FD8-457F-9235-1F8012266FEB}" dt="2026-04-22T13:30:30.326" v="707" actId="20577"/>
        <pc:sldMkLst>
          <pc:docMk/>
          <pc:sldMk cId="1632102450" sldId="348"/>
        </pc:sldMkLst>
        <pc:graphicFrameChg chg="mod">
          <ac:chgData name="Susie McCarragher" userId="894bb4b8-6c4f-46ad-9618-1069d3bf850a" providerId="ADAL" clId="{B286513B-5FD8-457F-9235-1F8012266FEB}" dt="2026-03-26T14:55:12.970" v="228"/>
          <ac:graphicFrameMkLst>
            <pc:docMk/>
            <pc:sldMk cId="1632102450" sldId="348"/>
            <ac:graphicFrameMk id="10" creationId="{00000000-0000-0000-0000-000000000000}"/>
          </ac:graphicFrameMkLst>
        </pc:graphicFrameChg>
      </pc:sldChg>
      <pc:sldChg chg="mod">
        <pc:chgData name="Susie McCarragher" userId="894bb4b8-6c4f-46ad-9618-1069d3bf850a" providerId="ADAL" clId="{B286513B-5FD8-457F-9235-1F8012266FEB}" dt="2026-03-26T14:56:29.657" v="236" actId="27918"/>
        <pc:sldMkLst>
          <pc:docMk/>
          <pc:sldMk cId="2077609117" sldId="350"/>
        </pc:sldMkLst>
      </pc:sldChg>
      <pc:sldChg chg="modSp mod">
        <pc:chgData name="Susie McCarragher" userId="894bb4b8-6c4f-46ad-9618-1069d3bf850a" providerId="ADAL" clId="{B286513B-5FD8-457F-9235-1F8012266FEB}" dt="2026-03-26T15:42:10.327" v="548"/>
        <pc:sldMkLst>
          <pc:docMk/>
          <pc:sldMk cId="432755365" sldId="351"/>
        </pc:sldMkLst>
        <pc:graphicFrameChg chg="mod">
          <ac:chgData name="Susie McCarragher" userId="894bb4b8-6c4f-46ad-9618-1069d3bf850a" providerId="ADAL" clId="{B286513B-5FD8-457F-9235-1F8012266FEB}" dt="2026-03-26T15:42:10.327" v="548"/>
          <ac:graphicFrameMkLst>
            <pc:docMk/>
            <pc:sldMk cId="432755365" sldId="351"/>
            <ac:graphicFrameMk id="11" creationId="{65BA969E-908D-9915-03E6-22651625D8C6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3-26T15:03:46.074" v="270" actId="207"/>
        <pc:sldMkLst>
          <pc:docMk/>
          <pc:sldMk cId="3022086549" sldId="352"/>
        </pc:sldMkLst>
        <pc:graphicFrameChg chg="mod">
          <ac:chgData name="Susie McCarragher" userId="894bb4b8-6c4f-46ad-9618-1069d3bf850a" providerId="ADAL" clId="{B286513B-5FD8-457F-9235-1F8012266FEB}" dt="2026-03-26T15:03:46.074" v="270" actId="207"/>
          <ac:graphicFrameMkLst>
            <pc:docMk/>
            <pc:sldMk cId="3022086549" sldId="352"/>
            <ac:graphicFrameMk id="11" creationId="{C0670E81-4DCE-C494-4ECD-6A9A0E8AC920}"/>
          </ac:graphicFrameMkLst>
        </pc:graphicFrameChg>
      </pc:sldChg>
      <pc:sldChg chg="modSp mod">
        <pc:chgData name="Susie McCarragher" userId="894bb4b8-6c4f-46ad-9618-1069d3bf850a" providerId="ADAL" clId="{B286513B-5FD8-457F-9235-1F8012266FEB}" dt="2026-03-26T18:47:10.587" v="575" actId="207"/>
        <pc:sldMkLst>
          <pc:docMk/>
          <pc:sldMk cId="3074535472" sldId="363"/>
        </pc:sldMkLst>
        <pc:spChg chg="mod">
          <ac:chgData name="Susie McCarragher" userId="894bb4b8-6c4f-46ad-9618-1069d3bf850a" providerId="ADAL" clId="{B286513B-5FD8-457F-9235-1F8012266FEB}" dt="2026-03-26T18:47:10.587" v="575" actId="207"/>
          <ac:spMkLst>
            <pc:docMk/>
            <pc:sldMk cId="3074535472" sldId="363"/>
            <ac:spMk id="3" creationId="{610AEE52-2498-8803-D9F3-AF3188D7CF45}"/>
          </ac:spMkLst>
        </pc:spChg>
      </pc:sldChg>
      <pc:sldChg chg="modSp mod modNotesTx">
        <pc:chgData name="Susie McCarragher" userId="894bb4b8-6c4f-46ad-9618-1069d3bf850a" providerId="ADAL" clId="{B286513B-5FD8-457F-9235-1F8012266FEB}" dt="2026-03-26T19:06:43.342" v="619" actId="20577"/>
        <pc:sldMkLst>
          <pc:docMk/>
          <pc:sldMk cId="3789076407" sldId="364"/>
        </pc:sldMkLst>
        <pc:spChg chg="mod">
          <ac:chgData name="Susie McCarragher" userId="894bb4b8-6c4f-46ad-9618-1069d3bf850a" providerId="ADAL" clId="{B286513B-5FD8-457F-9235-1F8012266FEB}" dt="2026-03-26T18:47:28.962" v="578" actId="207"/>
          <ac:spMkLst>
            <pc:docMk/>
            <pc:sldMk cId="3789076407" sldId="364"/>
            <ac:spMk id="9" creationId="{12F6C9FD-5CEB-635A-D04B-1C0EB182D8DD}"/>
          </ac:spMkLst>
        </pc:spChg>
        <pc:spChg chg="mod">
          <ac:chgData name="Susie McCarragher" userId="894bb4b8-6c4f-46ad-9618-1069d3bf850a" providerId="ADAL" clId="{B286513B-5FD8-457F-9235-1F8012266FEB}" dt="2026-03-26T18:47:35.129" v="579" actId="207"/>
          <ac:spMkLst>
            <pc:docMk/>
            <pc:sldMk cId="3789076407" sldId="364"/>
            <ac:spMk id="12" creationId="{14AC9BA2-4756-D618-2954-2ADC48878974}"/>
          </ac:spMkLst>
        </pc:spChg>
      </pc:sldChg>
      <pc:sldChg chg="modSp mod">
        <pc:chgData name="Susie McCarragher" userId="894bb4b8-6c4f-46ad-9618-1069d3bf850a" providerId="ADAL" clId="{B286513B-5FD8-457F-9235-1F8012266FEB}" dt="2026-03-26T18:46:49.230" v="574" actId="255"/>
        <pc:sldMkLst>
          <pc:docMk/>
          <pc:sldMk cId="1099677468" sldId="365"/>
        </pc:sldMkLst>
        <pc:spChg chg="mod">
          <ac:chgData name="Susie McCarragher" userId="894bb4b8-6c4f-46ad-9618-1069d3bf850a" providerId="ADAL" clId="{B286513B-5FD8-457F-9235-1F8012266FEB}" dt="2026-03-26T18:46:49.230" v="574" actId="255"/>
          <ac:spMkLst>
            <pc:docMk/>
            <pc:sldMk cId="1099677468" sldId="365"/>
            <ac:spMk id="3" creationId="{C6A69392-324B-69C0-FACE-2688A041F528}"/>
          </ac:spMkLst>
        </pc:spChg>
      </pc:sldChg>
      <pc:sldChg chg="addSp delSp modSp new mod">
        <pc:chgData name="Susie McCarragher" userId="894bb4b8-6c4f-46ad-9618-1069d3bf850a" providerId="ADAL" clId="{B286513B-5FD8-457F-9235-1F8012266FEB}" dt="2026-03-26T18:48:47.206" v="584" actId="255"/>
        <pc:sldMkLst>
          <pc:docMk/>
          <pc:sldMk cId="3667438283" sldId="368"/>
        </pc:sldMkLst>
        <pc:spChg chg="mod">
          <ac:chgData name="Susie McCarragher" userId="894bb4b8-6c4f-46ad-9618-1069d3bf850a" providerId="ADAL" clId="{B286513B-5FD8-457F-9235-1F8012266FEB}" dt="2026-03-26T15:38:40.550" v="378" actId="255"/>
          <ac:spMkLst>
            <pc:docMk/>
            <pc:sldMk cId="3667438283" sldId="368"/>
            <ac:spMk id="2" creationId="{CE2371DF-3583-95E9-4169-5655D9B488BD}"/>
          </ac:spMkLst>
        </pc:spChg>
        <pc:graphicFrameChg chg="add mod">
          <ac:chgData name="Susie McCarragher" userId="894bb4b8-6c4f-46ad-9618-1069d3bf850a" providerId="ADAL" clId="{B286513B-5FD8-457F-9235-1F8012266FEB}" dt="2026-03-26T18:48:47.206" v="584" actId="255"/>
          <ac:graphicFrameMkLst>
            <pc:docMk/>
            <pc:sldMk cId="3667438283" sldId="368"/>
            <ac:graphicFrameMk id="9" creationId="{C9809FBC-99AF-F3DB-9D5E-9BDE83CD1D6F}"/>
          </ac:graphicFrameMkLst>
        </pc:graphicFrameChg>
      </pc:sldChg>
    </pc:docChg>
  </pc:docChgLst>
  <pc:docChgLst>
    <pc:chgData name="Susie McCarragher" userId="S::susan.mccarragher@icalliances.org::894bb4b8-6c4f-46ad-9618-1069d3bf850a" providerId="AD" clId="Web-{A2F6083B-7AD0-9D95-D9DF-5A777BB89E14}"/>
    <pc:docChg chg="modSld">
      <pc:chgData name="Susie McCarragher" userId="S::susan.mccarragher@icalliances.org::894bb4b8-6c4f-46ad-9618-1069d3bf850a" providerId="AD" clId="Web-{A2F6083B-7AD0-9D95-D9DF-5A777BB89E14}" dt="2026-03-26T13:02:01.344" v="358"/>
      <pc:docMkLst>
        <pc:docMk/>
      </pc:docMkLst>
      <pc:sldChg chg="modSp">
        <pc:chgData name="Susie McCarragher" userId="S::susan.mccarragher@icalliances.org::894bb4b8-6c4f-46ad-9618-1069d3bf850a" providerId="AD" clId="Web-{A2F6083B-7AD0-9D95-D9DF-5A777BB89E14}" dt="2026-03-26T12:43:46.510" v="6" actId="20577"/>
        <pc:sldMkLst>
          <pc:docMk/>
          <pc:sldMk cId="1071905218" sldId="256"/>
        </pc:sldMkLst>
        <pc:spChg chg="mod">
          <ac:chgData name="Susie McCarragher" userId="S::susan.mccarragher@icalliances.org::894bb4b8-6c4f-46ad-9618-1069d3bf850a" providerId="AD" clId="Web-{A2F6083B-7AD0-9D95-D9DF-5A777BB89E14}" dt="2026-03-26T12:43:46.510" v="6" actId="20577"/>
          <ac:spMkLst>
            <pc:docMk/>
            <pc:sldMk cId="1071905218" sldId="256"/>
            <ac:spMk id="2" creationId="{00000000-0000-0000-0000-000000000000}"/>
          </ac:spMkLst>
        </pc:spChg>
      </pc:sldChg>
      <pc:sldChg chg="modNotes">
        <pc:chgData name="Susie McCarragher" userId="S::susan.mccarragher@icalliances.org::894bb4b8-6c4f-46ad-9618-1069d3bf850a" providerId="AD" clId="Web-{A2F6083B-7AD0-9D95-D9DF-5A777BB89E14}" dt="2026-03-26T13:02:01.344" v="358"/>
        <pc:sldMkLst>
          <pc:docMk/>
          <pc:sldMk cId="321719015" sldId="347"/>
        </pc:sldMkLst>
      </pc:sldChg>
      <pc:sldChg chg="modSp modNotes">
        <pc:chgData name="Susie McCarragher" userId="S::susan.mccarragher@icalliances.org::894bb4b8-6c4f-46ad-9618-1069d3bf850a" providerId="AD" clId="Web-{A2F6083B-7AD0-9D95-D9DF-5A777BB89E14}" dt="2026-03-26T12:53:05.408" v="118" actId="1076"/>
        <pc:sldMkLst>
          <pc:docMk/>
          <pc:sldMk cId="3074535472" sldId="363"/>
        </pc:sldMkLst>
        <pc:spChg chg="mod">
          <ac:chgData name="Susie McCarragher" userId="S::susan.mccarragher@icalliances.org::894bb4b8-6c4f-46ad-9618-1069d3bf850a" providerId="AD" clId="Web-{A2F6083B-7AD0-9D95-D9DF-5A777BB89E14}" dt="2026-03-26T12:52:20.015" v="100" actId="20577"/>
          <ac:spMkLst>
            <pc:docMk/>
            <pc:sldMk cId="3074535472" sldId="363"/>
            <ac:spMk id="3" creationId="{610AEE52-2498-8803-D9F3-AF3188D7CF45}"/>
          </ac:spMkLst>
        </pc:spChg>
        <pc:picChg chg="mod">
          <ac:chgData name="Susie McCarragher" userId="S::susan.mccarragher@icalliances.org::894bb4b8-6c4f-46ad-9618-1069d3bf850a" providerId="AD" clId="Web-{A2F6083B-7AD0-9D95-D9DF-5A777BB89E14}" dt="2026-03-26T12:53:05.408" v="118" actId="1076"/>
          <ac:picMkLst>
            <pc:docMk/>
            <pc:sldMk cId="3074535472" sldId="363"/>
            <ac:picMk id="19" creationId="{3DFC4EEE-FCA6-4A98-7C0F-CF41083D1D17}"/>
          </ac:picMkLst>
        </pc:picChg>
      </pc:sldChg>
      <pc:sldChg chg="modSp">
        <pc:chgData name="Susie McCarragher" userId="S::susan.mccarragher@icalliances.org::894bb4b8-6c4f-46ad-9618-1069d3bf850a" providerId="AD" clId="Web-{A2F6083B-7AD0-9D95-D9DF-5A777BB89E14}" dt="2026-03-26T13:01:36.328" v="357" actId="20577"/>
        <pc:sldMkLst>
          <pc:docMk/>
          <pc:sldMk cId="3789076407" sldId="364"/>
        </pc:sldMkLst>
        <pc:spChg chg="mod">
          <ac:chgData name="Susie McCarragher" userId="S::susan.mccarragher@icalliances.org::894bb4b8-6c4f-46ad-9618-1069d3bf850a" providerId="AD" clId="Web-{A2F6083B-7AD0-9D95-D9DF-5A777BB89E14}" dt="2026-03-26T13:01:33.531" v="355" actId="20577"/>
          <ac:spMkLst>
            <pc:docMk/>
            <pc:sldMk cId="3789076407" sldId="364"/>
            <ac:spMk id="9" creationId="{12F6C9FD-5CEB-635A-D04B-1C0EB182D8DD}"/>
          </ac:spMkLst>
        </pc:spChg>
        <pc:spChg chg="mod">
          <ac:chgData name="Susie McCarragher" userId="S::susan.mccarragher@icalliances.org::894bb4b8-6c4f-46ad-9618-1069d3bf850a" providerId="AD" clId="Web-{A2F6083B-7AD0-9D95-D9DF-5A777BB89E14}" dt="2026-03-26T13:01:36.328" v="357" actId="20577"/>
          <ac:spMkLst>
            <pc:docMk/>
            <pc:sldMk cId="3789076407" sldId="364"/>
            <ac:spMk id="12" creationId="{14AC9BA2-4756-D618-2954-2ADC48878974}"/>
          </ac:spMkLst>
        </pc:spChg>
      </pc:sldChg>
      <pc:sldChg chg="modSp">
        <pc:chgData name="Susie McCarragher" userId="S::susan.mccarragher@icalliances.org::894bb4b8-6c4f-46ad-9618-1069d3bf850a" providerId="AD" clId="Web-{A2F6083B-7AD0-9D95-D9DF-5A777BB89E14}" dt="2026-03-26T12:44:02.448" v="7" actId="20577"/>
        <pc:sldMkLst>
          <pc:docMk/>
          <pc:sldMk cId="1099677468" sldId="365"/>
        </pc:sldMkLst>
        <pc:spChg chg="mod">
          <ac:chgData name="Susie McCarragher" userId="S::susan.mccarragher@icalliances.org::894bb4b8-6c4f-46ad-9618-1069d3bf850a" providerId="AD" clId="Web-{A2F6083B-7AD0-9D95-D9DF-5A777BB89E14}" dt="2026-03-26T12:44:02.448" v="7" actId="20577"/>
          <ac:spMkLst>
            <pc:docMk/>
            <pc:sldMk cId="1099677468" sldId="365"/>
            <ac:spMk id="3" creationId="{C6A69392-324B-69C0-FACE-2688A041F528}"/>
          </ac:spMkLst>
        </pc:spChg>
      </pc:sldChg>
    </pc:docChg>
  </pc:docChgLst>
  <pc:docChgLst>
    <pc:chgData name="Susie McCarragher" userId="S::susan.mccarragher@icalliances.org::894bb4b8-6c4f-46ad-9618-1069d3bf850a" providerId="AD" clId="Web-{3193BF62-657D-775B-1911-9771F0463A04}"/>
    <pc:docChg chg="modSld">
      <pc:chgData name="Susie McCarragher" userId="S::susan.mccarragher@icalliances.org::894bb4b8-6c4f-46ad-9618-1069d3bf850a" providerId="AD" clId="Web-{3193BF62-657D-775B-1911-9771F0463A04}" dt="2026-04-22T13:32:57.791" v="1"/>
      <pc:docMkLst>
        <pc:docMk/>
      </pc:docMkLst>
      <pc:sldChg chg="modNotes">
        <pc:chgData name="Susie McCarragher" userId="S::susan.mccarragher@icalliances.org::894bb4b8-6c4f-46ad-9618-1069d3bf850a" providerId="AD" clId="Web-{3193BF62-657D-775B-1911-9771F0463A04}" dt="2026-04-22T13:32:49.119" v="0"/>
        <pc:sldMkLst>
          <pc:docMk/>
          <pc:sldMk cId="3074535472" sldId="363"/>
        </pc:sldMkLst>
      </pc:sldChg>
      <pc:sldChg chg="modNotes">
        <pc:chgData name="Susie McCarragher" userId="S::susan.mccarragher@icalliances.org::894bb4b8-6c4f-46ad-9618-1069d3bf850a" providerId="AD" clId="Web-{3193BF62-657D-775B-1911-9771F0463A04}" dt="2026-04-22T13:32:57.791" v="1"/>
        <pc:sldMkLst>
          <pc:docMk/>
          <pc:sldMk cId="3789076407" sldId="36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and</a:t>
            </a:r>
            <a:r>
              <a:rPr lang="en-US" baseline="0"/>
              <a:t> Median Days Homeless According to Days Enrolled in ES, SH, and TH </a:t>
            </a:r>
            <a:endParaRPr lang="en-US"/>
          </a:p>
        </c:rich>
      </c:tx>
      <c:layout>
        <c:manualLayout>
          <c:xMode val="edge"/>
          <c:yMode val="edge"/>
          <c:x val="0.1108964646464646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858009226119461E-2"/>
          <c:y val="5.7234685559679505E-2"/>
          <c:w val="0.93325310188499166"/>
          <c:h val="0.78235435672413201"/>
        </c:manualLayout>
      </c:layout>
      <c:barChart>
        <c:barDir val="col"/>
        <c:grouping val="clustered"/>
        <c:varyColors val="0"/>
        <c:ser>
          <c:idx val="3"/>
          <c:order val="2"/>
          <c:tx>
            <c:strRef>
              <c:f>Sheet1!$D$1</c:f>
              <c:strCache>
                <c:ptCount val="1"/>
                <c:pt idx="0">
                  <c:v>Total Clients (ES, SH, TH)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5218</c:v>
                </c:pt>
                <c:pt idx="1">
                  <c:v>4549</c:v>
                </c:pt>
                <c:pt idx="2">
                  <c:v>4052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5-46E1-88AD-3B0107E3A534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86812256"/>
        <c:axId val="986811296"/>
      </c:barChar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Average Days (ES, SH, 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6003837588483257E-2"/>
                  <c:y val="2.87858951086806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AB-4840-A762-7F3943511A6B}"/>
                </c:ext>
              </c:extLst>
            </c:dLbl>
            <c:dLbl>
              <c:idx val="1"/>
              <c:layout>
                <c:manualLayout>
                  <c:x val="-1.8955201622524551E-2"/>
                  <c:y val="-4.2799992455515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AB-4840-A762-7F3943511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280</c:v>
                </c:pt>
                <c:pt idx="1">
                  <c:v>143</c:v>
                </c:pt>
                <c:pt idx="2">
                  <c:v>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B9E-467E-AC2A-DB0AAA0101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Median Days (ES, SH, TH)</c:v>
                </c:pt>
              </c:strCache>
            </c:strRef>
          </c:tx>
          <c:spPr>
            <a:ln w="2540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92D05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87</c:v>
                </c:pt>
                <c:pt idx="1">
                  <c:v>71</c:v>
                </c:pt>
                <c:pt idx="2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9B9E-467E-AC2A-DB0AAA0101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83991344"/>
        <c:axId val="983993264"/>
      </c:lineChart>
      <c:valAx>
        <c:axId val="9839932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3991344"/>
        <c:crosses val="max"/>
        <c:crossBetween val="between"/>
      </c:valAx>
      <c:catAx>
        <c:axId val="98399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3993264"/>
        <c:crosses val="autoZero"/>
        <c:auto val="1"/>
        <c:lblAlgn val="ctr"/>
        <c:lblOffset val="100"/>
        <c:noMultiLvlLbl val="0"/>
      </c:catAx>
      <c:valAx>
        <c:axId val="986811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812256"/>
        <c:crosses val="autoZero"/>
        <c:crossBetween val="between"/>
      </c:valAx>
      <c:catAx>
        <c:axId val="986812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8681129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Percentage</a:t>
            </a:r>
            <a:r>
              <a:rPr lang="en-US" baseline="0"/>
              <a:t> of Successful Exits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Successful Exits from ES, SH, TH, RRH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3BB82816-21A0-44AE-AD7C-CC9D226DD9C9}" type="CELLRANGE">
                      <a:rPr lang="en-US"/>
                      <a:pPr/>
                      <a:t>[CELLRANGE]</a:t>
                    </a:fld>
                    <a:r>
                      <a:rPr lang="en-US" baseline="0" dirty="0"/>
                      <a:t>; </a:t>
                    </a:r>
                    <a:fld id="{3C50C507-86E1-44FE-9120-770A98AAC42B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75B-43D8-BB72-E2A54D9A30EE}"/>
                </c:ext>
              </c:extLst>
            </c:dLbl>
            <c:dLbl>
              <c:idx val="1"/>
              <c:layout>
                <c:manualLayout>
                  <c:x val="-3.6385806887775395E-2"/>
                  <c:y val="-6.7513997716149118E-2"/>
                </c:manualLayout>
              </c:layout>
              <c:tx>
                <c:rich>
                  <a:bodyPr/>
                  <a:lstStyle/>
                  <a:p>
                    <a:fld id="{D9254041-2EF1-4A0C-88F5-6B3ABFA6FE65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EEB6EB21-43D6-4AD0-B934-248570FC4F5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675B-43D8-BB72-E2A54D9A30E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545FFE7-39F6-43C8-864E-7D635E49188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46CF5636-3764-4F6D-9554-9B8B5ACBE35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75B-43D8-BB72-E2A54D9A30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Sheet1!$A$7:$A$9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Sheet1!$B$7:$B$9</c:f>
              <c:numCache>
                <c:formatCode>0.0%</c:formatCode>
                <c:ptCount val="3"/>
                <c:pt idx="0">
                  <c:v>0.340005409791723</c:v>
                </c:pt>
                <c:pt idx="1">
                  <c:v>0.3708021093533167</c:v>
                </c:pt>
                <c:pt idx="2">
                  <c:v>0.45417867435158499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Sheet1!$G$7:$G$9</c15:f>
                <c15:dlblRangeCache>
                  <c:ptCount val="3"/>
                  <c:pt idx="0">
                    <c:v>1257</c:v>
                  </c:pt>
                  <c:pt idx="1">
                    <c:v>1336</c:v>
                  </c:pt>
                  <c:pt idx="2">
                    <c:v>1576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CBA2-41AA-BBA9-80C5FEA38A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708832"/>
        <c:axId val="1451695872"/>
      </c:lineChart>
      <c:catAx>
        <c:axId val="145170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695872"/>
        <c:crosses val="autoZero"/>
        <c:auto val="1"/>
        <c:lblAlgn val="ctr"/>
        <c:lblOffset val="100"/>
        <c:noMultiLvlLbl val="0"/>
      </c:catAx>
      <c:valAx>
        <c:axId val="1451695872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70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Percentage</a:t>
            </a:r>
            <a:r>
              <a:rPr lang="en-US" baseline="0"/>
              <a:t> of Successful Exits or Retention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Successful exits or retention of PH (not RRH)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2051817386463052E-2"/>
                  <c:y val="-8.5563723288863705E-2"/>
                </c:manualLayout>
              </c:layout>
              <c:tx>
                <c:rich>
                  <a:bodyPr/>
                  <a:lstStyle/>
                  <a:p>
                    <a:fld id="{0FA13FE6-90D2-436E-B2AC-604A31538F6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B1AECB7-C544-48E5-81EC-353273416AAF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F2AF-4B2F-A0D8-0F112053834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9C744B3-35E3-4844-91FD-B1DB74576DE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67BA4D1-E8BD-4864-B7F2-20CCB95BF01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8B6-45A1-AD83-7C84339E3B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757AD64-0B00-4607-8159-539AF8C986B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932E989-5BD7-40AE-8BDF-D95C07D2D74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8B6-45A1-AD83-7C84339E3B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Sheet1!$A$7:$A$9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Sheet1!$B$7:$B$9</c:f>
              <c:numCache>
                <c:formatCode>0.0%</c:formatCode>
                <c:ptCount val="3"/>
                <c:pt idx="0">
                  <c:v>0.94522191123550581</c:v>
                </c:pt>
                <c:pt idx="1">
                  <c:v>0.95721438324988617</c:v>
                </c:pt>
                <c:pt idx="2">
                  <c:v>0.96805251641137857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Sheet1!$F$7:$F$9</c15:f>
                <c15:dlblRangeCache>
                  <c:ptCount val="3"/>
                  <c:pt idx="0">
                    <c:v>2364</c:v>
                  </c:pt>
                  <c:pt idx="1">
                    <c:v>2103</c:v>
                  </c:pt>
                  <c:pt idx="2">
                    <c:v>2212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CBA2-41AA-BBA9-80C5FEA38A9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51708832"/>
        <c:axId val="1451695872"/>
      </c:lineChart>
      <c:catAx>
        <c:axId val="145170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695872"/>
        <c:crosses val="autoZero"/>
        <c:auto val="1"/>
        <c:lblAlgn val="ctr"/>
        <c:lblOffset val="100"/>
        <c:noMultiLvlLbl val="0"/>
      </c:catAx>
      <c:valAx>
        <c:axId val="1451695872"/>
        <c:scaling>
          <c:orientation val="minMax"/>
          <c:max val="1"/>
          <c:min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70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 and</a:t>
            </a:r>
            <a:r>
              <a:rPr lang="en-US" baseline="0" dirty="0"/>
              <a:t> Median Days Homeless According to Days Enrolled and Prior Living Situation</a:t>
            </a:r>
            <a:endParaRPr lang="en-US" dirty="0"/>
          </a:p>
        </c:rich>
      </c:tx>
      <c:layout>
        <c:manualLayout>
          <c:xMode val="edge"/>
          <c:yMode val="edge"/>
          <c:x val="0.1310984848484848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544877912988149E-2"/>
          <c:y val="7.1001189990723301E-2"/>
          <c:w val="0.93325310188499166"/>
          <c:h val="0.78235435672413201"/>
        </c:manualLayout>
      </c:layout>
      <c:barChart>
        <c:barDir val="col"/>
        <c:grouping val="clustered"/>
        <c:varyColors val="0"/>
        <c:ser>
          <c:idx val="3"/>
          <c:order val="2"/>
          <c:tx>
            <c:strRef>
              <c:f>Sheet1!$D$1</c:f>
              <c:strCache>
                <c:ptCount val="1"/>
                <c:pt idx="0">
                  <c:v>Total Clients (ES, SH, TH, PH)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6314</c:v>
                </c:pt>
                <c:pt idx="1">
                  <c:v>5527</c:v>
                </c:pt>
                <c:pt idx="2">
                  <c:v>5093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5-46E1-88AD-3B0107E3A534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2223648"/>
        <c:axId val="352224040"/>
      </c:barChar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Average Days (ES, SH, TH, PH)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7954545454545454E-2"/>
                  <c:y val="2.9446687916965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A7-4620-A506-AD4D0EBBE3B0}"/>
                </c:ext>
              </c:extLst>
            </c:dLbl>
            <c:dLbl>
              <c:idx val="2"/>
              <c:layout>
                <c:manualLayout>
                  <c:x val="-2.290722182454466E-2"/>
                  <c:y val="4.53057153158028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A7-4620-A506-AD4D0EBBE3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707</c:v>
                </c:pt>
                <c:pt idx="1">
                  <c:v>700</c:v>
                </c:pt>
                <c:pt idx="2">
                  <c:v>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B9E-467E-AC2A-DB0AAA0101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Median Days (ES, SH, TH, PH)</c:v>
                </c:pt>
              </c:strCache>
            </c:strRef>
          </c:tx>
          <c:spPr>
            <a:ln w="2540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92D05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296</c:v>
                </c:pt>
                <c:pt idx="1">
                  <c:v>326</c:v>
                </c:pt>
                <c:pt idx="2">
                  <c:v>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9B9E-467E-AC2A-DB0AAA0101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8676447"/>
        <c:axId val="748675967"/>
      </c:lineChart>
      <c:catAx>
        <c:axId val="35222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4040"/>
        <c:crosses val="autoZero"/>
        <c:auto val="1"/>
        <c:lblAlgn val="ctr"/>
        <c:lblOffset val="100"/>
        <c:noMultiLvlLbl val="0"/>
      </c:catAx>
      <c:valAx>
        <c:axId val="3522240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3648"/>
        <c:crosses val="autoZero"/>
        <c:crossBetween val="between"/>
      </c:valAx>
      <c:valAx>
        <c:axId val="748675967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676447"/>
        <c:crosses val="max"/>
        <c:crossBetween val="between"/>
      </c:valAx>
      <c:catAx>
        <c:axId val="74867644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48675967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858009226119461E-2"/>
          <c:y val="5.7234685559679505E-2"/>
          <c:w val="0.93325310188499166"/>
          <c:h val="0.782354356724132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 6 months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 
(exited in FY 2021)</c:v>
                </c:pt>
                <c:pt idx="1">
                  <c:v>FY 2024
(exited in FY 2022)</c:v>
                </c:pt>
                <c:pt idx="2">
                  <c:v>FY 2025
(exited in FY 2023)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6.6900000000000001E-2</c:v>
                </c:pt>
                <c:pt idx="1">
                  <c:v>6.7699999999999996E-2</c:v>
                </c:pt>
                <c:pt idx="2">
                  <c:v>6.4299999999999996E-2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9E-467E-AC2A-DB0AAA0101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6 - 12 months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 
(exited in FY 2021)</c:v>
                </c:pt>
                <c:pt idx="1">
                  <c:v>FY 2024
(exited in FY 2022)</c:v>
                </c:pt>
                <c:pt idx="2">
                  <c:v>FY 2025
(exited in FY 2023)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3.2800000000000003E-2</c:v>
                </c:pt>
                <c:pt idx="1">
                  <c:v>4.6800000000000001E-2</c:v>
                </c:pt>
                <c:pt idx="2">
                  <c:v>2.7799999999999998E-2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B9E-467E-AC2A-DB0AAA0101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13 - 24 months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 
(exited in FY 2021)</c:v>
                </c:pt>
                <c:pt idx="1">
                  <c:v>FY 2024
(exited in FY 2022)</c:v>
                </c:pt>
                <c:pt idx="2">
                  <c:v>FY 2025
(exited in FY 2023)</c:v>
                </c:pt>
              </c:strCache>
            </c:strRef>
          </c:cat>
          <c:val>
            <c:numRef>
              <c:f>Sheet1!$D$2:$D$4</c:f>
              <c:numCache>
                <c:formatCode>0.0%</c:formatCode>
                <c:ptCount val="3"/>
                <c:pt idx="0">
                  <c:v>4.6899999999999997E-2</c:v>
                </c:pt>
                <c:pt idx="1">
                  <c:v>4.2700000000000002E-2</c:v>
                </c:pt>
                <c:pt idx="2">
                  <c:v>4.1300000000000003E-2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9E-467E-AC2A-DB0AAA0101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2223648"/>
        <c:axId val="352224040"/>
      </c:barChart>
      <c:lineChart>
        <c:grouping val="standar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Within 2 years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 
(exited in FY 2021)</c:v>
                </c:pt>
                <c:pt idx="1">
                  <c:v>FY 2024
(exited in FY 2022)</c:v>
                </c:pt>
                <c:pt idx="2">
                  <c:v>FY 2025
(exited in FY 2023)</c:v>
                </c:pt>
              </c:strCache>
            </c:strRef>
          </c:cat>
          <c:val>
            <c:numRef>
              <c:f>Sheet1!$E$2:$E$4</c:f>
              <c:numCache>
                <c:formatCode>0.0%</c:formatCode>
                <c:ptCount val="3"/>
                <c:pt idx="0">
                  <c:v>0.14660000000000001</c:v>
                </c:pt>
                <c:pt idx="1">
                  <c:v>0.1573</c:v>
                </c:pt>
                <c:pt idx="2">
                  <c:v>0.1333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E5-46E1-88AD-3B0107E3A53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2223648"/>
        <c:axId val="352224040"/>
      </c:lineChart>
      <c:catAx>
        <c:axId val="35222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4040"/>
        <c:crosses val="autoZero"/>
        <c:auto val="1"/>
        <c:lblAlgn val="ctr"/>
        <c:lblOffset val="100"/>
        <c:noMultiLvlLbl val="0"/>
      </c:catAx>
      <c:valAx>
        <c:axId val="3522240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3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32248647896285693"/>
          <c:y val="0.94365656110166851"/>
          <c:w val="0.35502704207428615"/>
          <c:h val="5.63434388983315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858009226119461E-2"/>
          <c:y val="5.7234685559679505E-2"/>
          <c:w val="0.93325310188499166"/>
          <c:h val="0.78235435672413201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ES Total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FY 2024</c:v>
                </c:pt>
                <c:pt idx="1">
                  <c:v>FY 2025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1682</c:v>
                </c:pt>
                <c:pt idx="1">
                  <c:v>1516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B9E-467E-AC2A-DB0AAA0101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 Total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10921717171717171"/>
                  <c:y val="2.75330396475775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433080808080808E-2"/>
                      <c:h val="6.63270925110132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61C-408A-9986-3A08B43FFF95}"/>
                </c:ext>
              </c:extLst>
            </c:dLbl>
            <c:dLbl>
              <c:idx val="1"/>
              <c:layout>
                <c:manualLayout>
                  <c:x val="0.10479802950767499"/>
                  <c:y val="4.129955947136513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3068181818181809E-2"/>
                      <c:h val="6.35737885462555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61C-408A-9986-3A08B43FFF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FY 2024</c:v>
                </c:pt>
                <c:pt idx="1">
                  <c:v>FY 2025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9E-467E-AC2A-DB0AAA0101F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 Total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FY 2024</c:v>
                </c:pt>
                <c:pt idx="1">
                  <c:v>FY 2025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732</c:v>
                </c:pt>
                <c:pt idx="1">
                  <c:v>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5-46E1-88AD-3B0107E3A53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Unsheltered Count</c:v>
                </c:pt>
              </c:strCache>
            </c:strRef>
          </c:tx>
          <c:spPr>
            <a:solidFill>
              <a:srgbClr val="002060"/>
            </a:solidFill>
            <a:ln w="9525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FY 2024</c:v>
                </c:pt>
                <c:pt idx="1">
                  <c:v>FY 2025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273</c:v>
                </c:pt>
                <c:pt idx="1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05-4EAF-8A4D-74774F32AC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2223648"/>
        <c:axId val="35222404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Universe: Total PIT Count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FY 2024</c:v>
                </c:pt>
                <c:pt idx="1">
                  <c:v>FY 2025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2702</c:v>
                </c:pt>
                <c:pt idx="1">
                  <c:v>2413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B9E-467E-AC2A-DB0AAA0101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2223648"/>
        <c:axId val="352224040"/>
      </c:lineChart>
      <c:catAx>
        <c:axId val="35222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4040"/>
        <c:crosses val="autoZero"/>
        <c:auto val="1"/>
        <c:lblAlgn val="ctr"/>
        <c:lblOffset val="100"/>
        <c:noMultiLvlLbl val="0"/>
      </c:catAx>
      <c:valAx>
        <c:axId val="3522240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23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Shows</a:t>
            </a:r>
            <a:r>
              <a:rPr lang="en-US" sz="1800" baseline="0" dirty="0"/>
              <a:t> the annual number of individuals accessing each service, with the line chart showing the total de-duplicated individuals accessing these services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Emergency Shelter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4309</c:v>
                </c:pt>
                <c:pt idx="1">
                  <c:v>4312</c:v>
                </c:pt>
                <c:pt idx="2">
                  <c:v>3921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7-4D0D-B7A8-78415565A2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Safe Haven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4.6295761483709066E-17"/>
                  <c:y val="3.472770323599053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047-4D0D-B7A8-78415565A249}"/>
                </c:ext>
              </c:extLst>
            </c:dLbl>
            <c:dLbl>
              <c:idx val="1"/>
              <c:layout>
                <c:manualLayout>
                  <c:x val="0"/>
                  <c:y val="3.472770323599053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47-4D0D-B7A8-78415565A249}"/>
                </c:ext>
              </c:extLst>
            </c:dLbl>
            <c:dLbl>
              <c:idx val="2"/>
              <c:layout>
                <c:manualLayout>
                  <c:x val="1.2626262626262627E-3"/>
                  <c:y val="4.41988950276243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047-4D0D-B7A8-78415565A2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33</c:v>
                </c:pt>
                <c:pt idx="1">
                  <c:v>37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47-4D0D-B7A8-78415565A24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Transitional 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-7.7020202020202017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047-4D0D-B7A8-78415565A249}"/>
                </c:ext>
              </c:extLst>
            </c:dLbl>
            <c:dLbl>
              <c:idx val="2"/>
              <c:layout>
                <c:manualLayout>
                  <c:x val="-7.8282828282828287E-2"/>
                  <c:y val="9.471191791633781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047-4D0D-B7A8-78415565A2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1173</c:v>
                </c:pt>
                <c:pt idx="1">
                  <c:v>376</c:v>
                </c:pt>
                <c:pt idx="2">
                  <c:v>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47-4D0D-B7A8-78415565A2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02950912"/>
        <c:axId val="30295139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047979797979799E-2"/>
                  <c:y val="-5.99842146803472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047-4D0D-B7A8-78415565A249}"/>
                </c:ext>
              </c:extLst>
            </c:dLbl>
            <c:dLbl>
              <c:idx val="1"/>
              <c:layout>
                <c:manualLayout>
                  <c:x val="-2.6047979797979889E-2"/>
                  <c:y val="-5.99842146803473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047-4D0D-B7A8-78415565A249}"/>
                </c:ext>
              </c:extLst>
            </c:dLbl>
            <c:dLbl>
              <c:idx val="2"/>
              <c:layout>
                <c:manualLayout>
                  <c:x val="-2.6047979797979889E-2"/>
                  <c:y val="-5.68271507498026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047-4D0D-B7A8-78415565A2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5318</c:v>
                </c:pt>
                <c:pt idx="1">
                  <c:v>4587</c:v>
                </c:pt>
                <c:pt idx="2">
                  <c:v>4179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47-4D0D-B7A8-78415565A2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02950912"/>
        <c:axId val="302951392"/>
      </c:lineChart>
      <c:catAx>
        <c:axId val="3029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951392"/>
        <c:crosses val="autoZero"/>
        <c:auto val="1"/>
        <c:lblAlgn val="ctr"/>
        <c:lblOffset val="100"/>
        <c:noMultiLvlLbl val="0"/>
      </c:catAx>
      <c:valAx>
        <c:axId val="30295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95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Adult</a:t>
            </a:r>
            <a:r>
              <a:rPr lang="en-US" baseline="0"/>
              <a:t> System Stayers with Increased Income During the Reporting Period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Earned Income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Sheet1!$B$3:$B$5</c:f>
              <c:numCache>
                <c:formatCode>0.0%</c:formatCode>
                <c:ptCount val="3"/>
                <c:pt idx="0">
                  <c:v>6.4500000000000002E-2</c:v>
                </c:pt>
                <c:pt idx="1">
                  <c:v>9.7799999999999998E-2</c:v>
                </c:pt>
                <c:pt idx="2">
                  <c:v>7.6499999999999999E-2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DC-4C08-964E-03EF76577C93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Non-Employment Cash Income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rgbClr val="92D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448282032927702E-2"/>
                  <c:y val="4.24784194793330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86-4CF6-96A3-22D45040521B}"/>
                </c:ext>
              </c:extLst>
            </c:dLbl>
            <c:dLbl>
              <c:idx val="1"/>
              <c:layout>
                <c:manualLayout>
                  <c:x val="-3.7452676369999202E-2"/>
                  <c:y val="3.9321355548788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86-4CF6-96A3-22D45040521B}"/>
                </c:ext>
              </c:extLst>
            </c:dLbl>
            <c:dLbl>
              <c:idx val="2"/>
              <c:layout>
                <c:manualLayout>
                  <c:x val="-3.297353455818023E-2"/>
                  <c:y val="4.24784194793329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31-4B02-9085-47E66E6CBE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Sheet1!$C$3:$C$5</c:f>
              <c:numCache>
                <c:formatCode>0.0%</c:formatCode>
                <c:ptCount val="3"/>
                <c:pt idx="0">
                  <c:v>0.52200000000000002</c:v>
                </c:pt>
                <c:pt idx="1">
                  <c:v>0.50519999999999998</c:v>
                </c:pt>
                <c:pt idx="2">
                  <c:v>0.51859999999999995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DC-4C08-964E-03EF76577C93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Total Income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9525">
                <a:solidFill>
                  <a:srgbClr val="FFC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Sheet1!$D$3:$D$5</c:f>
              <c:numCache>
                <c:formatCode>0.0%</c:formatCode>
                <c:ptCount val="3"/>
                <c:pt idx="0">
                  <c:v>0.56299999999999994</c:v>
                </c:pt>
                <c:pt idx="1">
                  <c:v>0.58120000000000005</c:v>
                </c:pt>
                <c:pt idx="2">
                  <c:v>0.57599999999999996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DC-4C08-964E-03EF76577C9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40967248"/>
        <c:axId val="1540985488"/>
      </c:lineChart>
      <c:catAx>
        <c:axId val="15409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85488"/>
        <c:crosses val="autoZero"/>
        <c:auto val="1"/>
        <c:lblAlgn val="ctr"/>
        <c:lblOffset val="100"/>
        <c:noMultiLvlLbl val="0"/>
      </c:catAx>
      <c:valAx>
        <c:axId val="154098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Adult</a:t>
            </a:r>
            <a:r>
              <a:rPr lang="en-US" baseline="0"/>
              <a:t> System Leavers with Increased Income From System Entry to Exit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Earned Income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1.4525172989739919E-4"/>
                  <c:y val="-4.877539478835863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62-4975-A8A5-618509C4BA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Sheet1!$A$8:$A$10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Sheet1!$B$8:$B$10</c:f>
              <c:numCache>
                <c:formatCode>0.0%</c:formatCode>
                <c:ptCount val="3"/>
                <c:pt idx="0">
                  <c:v>8.2799999999999999E-2</c:v>
                </c:pt>
                <c:pt idx="1">
                  <c:v>4.9399999999999999E-2</c:v>
                </c:pt>
                <c:pt idx="2">
                  <c:v>0.13389999999999999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DC-4C08-964E-03EF76577C93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Non-Employment Cash Income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448282032927702E-2"/>
                  <c:y val="5.1949611270966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BC-4D36-B878-F13520368CAC}"/>
                </c:ext>
              </c:extLst>
            </c:dLbl>
            <c:dLbl>
              <c:idx val="1"/>
              <c:layout>
                <c:manualLayout>
                  <c:x val="-3.297353455818023E-2"/>
                  <c:y val="6.1420803062600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62-4975-A8A5-618509C4BAEA}"/>
                </c:ext>
              </c:extLst>
            </c:dLbl>
            <c:dLbl>
              <c:idx val="2"/>
              <c:layout>
                <c:manualLayout>
                  <c:x val="-2.7923029507675362E-2"/>
                  <c:y val="3.932135554878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BC-4D36-B878-F13520368C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Sheet1!$A$8:$A$10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Sheet1!$C$8:$C$10</c:f>
              <c:numCache>
                <c:formatCode>0.0%</c:formatCode>
                <c:ptCount val="3"/>
                <c:pt idx="0">
                  <c:v>0.23089999999999999</c:v>
                </c:pt>
                <c:pt idx="1">
                  <c:v>0.26850000000000002</c:v>
                </c:pt>
                <c:pt idx="2">
                  <c:v>0.19939999999999999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DC-4C08-964E-03EF76577C93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Total Income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9525">
                <a:solidFill>
                  <a:srgbClr val="FFC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Sheet1!$A$8:$A$10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Sheet1!$D$8:$D$10</c:f>
              <c:numCache>
                <c:formatCode>0.0%</c:formatCode>
                <c:ptCount val="3"/>
                <c:pt idx="0">
                  <c:v>0.29630000000000001</c:v>
                </c:pt>
                <c:pt idx="1">
                  <c:v>0.30249999999999999</c:v>
                </c:pt>
                <c:pt idx="2">
                  <c:v>0.32440000000000002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DC-4C08-964E-03EF76577C9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40967248"/>
        <c:axId val="1540985488"/>
      </c:lineChart>
      <c:catAx>
        <c:axId val="15409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85488"/>
        <c:crosses val="autoZero"/>
        <c:auto val="1"/>
        <c:lblAlgn val="ctr"/>
        <c:lblOffset val="100"/>
        <c:noMultiLvlLbl val="0"/>
      </c:catAx>
      <c:valAx>
        <c:axId val="154098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Number</a:t>
            </a:r>
            <a:r>
              <a:rPr lang="en-US" baseline="0"/>
              <a:t> of People experiencing First Time Homelessness Compared with Total Served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Served: ES, SH, TH, PH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5371</c:v>
                </c:pt>
                <c:pt idx="1">
                  <c:v>4832</c:v>
                </c:pt>
                <c:pt idx="2">
                  <c:v>4477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84-4521-9122-7AF76241FF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First Time Homeless: ES, SH, TH, PH</c:v>
                </c:pt>
              </c:strCache>
            </c:strRef>
          </c:tx>
          <c:spPr>
            <a:ln w="2857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AD557EA0-C4D0-4679-BF73-3D4C03BB6C7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9B1C6922-02D8-4C2C-B15E-BF3A3942393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B21-4D68-8229-EA276CAE5E9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C6AC7E8-EF0A-468D-AF49-14E3A4EC431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EF55E321-D0B3-48BA-B144-3921991806AF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B21-4D68-8229-EA276CAE5E9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2735DF8-2B5B-44B0-943D-2BB5084A70C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7F0AD9EF-CC6E-4E0D-9054-E86F57FE5F0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B21-4D68-8229-EA276CAE5E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3893</c:v>
                </c:pt>
                <c:pt idx="1">
                  <c:v>3280</c:v>
                </c:pt>
                <c:pt idx="2">
                  <c:v>2816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Sheet1!$D$2:$D$4</c15:f>
                <c15:dlblRangeCache>
                  <c:ptCount val="3"/>
                  <c:pt idx="0">
                    <c:v>72%</c:v>
                  </c:pt>
                  <c:pt idx="1">
                    <c:v>68%</c:v>
                  </c:pt>
                  <c:pt idx="2">
                    <c:v>63%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A884-4521-9122-7AF76241FF5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40990768"/>
        <c:axId val="1540995568"/>
      </c:lineChart>
      <c:catAx>
        <c:axId val="154099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95568"/>
        <c:crosses val="autoZero"/>
        <c:auto val="1"/>
        <c:lblAlgn val="ctr"/>
        <c:lblOffset val="100"/>
        <c:noMultiLvlLbl val="0"/>
      </c:catAx>
      <c:valAx>
        <c:axId val="1540995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99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Percentage of Successful Placements</a:t>
            </a:r>
            <a:r>
              <a:rPr lang="en-US" baseline="0" dirty="0"/>
              <a:t> from Street Outreach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Exited to Temp/Inst. Destinations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Sheet1!$A$7:$A$9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Sheet1!$B$7:$B$9</c:f>
              <c:numCache>
                <c:formatCode>0.0%</c:formatCode>
                <c:ptCount val="3"/>
                <c:pt idx="0">
                  <c:v>0.17970049916805325</c:v>
                </c:pt>
                <c:pt idx="1">
                  <c:v>0.25031446540880503</c:v>
                </c:pt>
                <c:pt idx="2">
                  <c:v>0.21994134897360704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2-41AA-BBA9-80C5FEA38A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Exited to Permanent Destinations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Sheet1!$A$7:$A$9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Sheet1!$C$7:$C$9</c:f>
              <c:numCache>
                <c:formatCode>0.0%</c:formatCode>
                <c:ptCount val="3"/>
                <c:pt idx="0">
                  <c:v>0.27121464226289516</c:v>
                </c:pt>
                <c:pt idx="1">
                  <c:v>0.29182389937106917</c:v>
                </c:pt>
                <c:pt idx="2">
                  <c:v>0.28445747800586513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A2-41AA-BBA9-80C5FEA38A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1451708832"/>
        <c:axId val="1451695872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Total Successful Exits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Sheet1!$A$7:$A$9</c:f>
              <c:strCache>
                <c:ptCount val="3"/>
                <c:pt idx="0">
                  <c:v>FY 2023</c:v>
                </c:pt>
                <c:pt idx="1">
                  <c:v>FY 2024</c:v>
                </c:pt>
                <c:pt idx="2">
                  <c:v>FY 2025</c:v>
                </c:pt>
              </c:strCache>
            </c:strRef>
          </c:cat>
          <c:val>
            <c:numRef>
              <c:f>Sheet1!$D$7:$D$9</c:f>
              <c:numCache>
                <c:formatCode>0.0%</c:formatCode>
                <c:ptCount val="3"/>
                <c:pt idx="0">
                  <c:v>0.45091514143094841</c:v>
                </c:pt>
                <c:pt idx="1">
                  <c:v>0.5421383647798742</c:v>
                </c:pt>
                <c:pt idx="2">
                  <c:v>0.50439882697947214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A2-41AA-BBA9-80C5FEA38A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51708832"/>
        <c:axId val="1451695872"/>
      </c:lineChart>
      <c:catAx>
        <c:axId val="145170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695872"/>
        <c:crosses val="autoZero"/>
        <c:auto val="1"/>
        <c:lblAlgn val="ctr"/>
        <c:lblOffset val="100"/>
        <c:noMultiLvlLbl val="0"/>
      </c:catAx>
      <c:valAx>
        <c:axId val="145169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70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2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F33187E7-D492-4942-81E0-1DF45BCCEF55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9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F7D9684-77D0-4051-AD0E-ADFCAE828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2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E65CF80B-B016-47D3-9A4F-3FF6F1E765C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5"/>
            <a:ext cx="5486400" cy="3660458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9"/>
            <a:ext cx="2971800" cy="46643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52C4B13B-AA80-4A5E-9A0C-2C326D221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6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45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66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70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89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64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54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32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059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454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423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62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168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748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277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365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453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384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317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62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26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57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38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Resources: </a:t>
            </a:r>
          </a:p>
          <a:p>
            <a:r>
              <a:rPr lang="en-US" dirty="0"/>
              <a:t>- https://files.hudexchange.info/course-content/preparing-for-hud-s-system-performance-measures-webinar1/Preparing-for-HUDs-System-Performance-Measures-Webinar-Slides-2016-06-07.pdf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35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33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34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highlight>
                <a:srgbClr val="F2F2F2"/>
              </a:highlight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B13B-AA80-4A5E-9A0C-2C326D2215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4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rgbClr val="00629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BBF9-A350-497E-8CEB-CCC054DCCD58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866" y="152738"/>
            <a:ext cx="4343401" cy="206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9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1A9B-F640-4A20-A9E8-0D317544E7CC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4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B391-BCC8-45FE-99BD-6143B49BE098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9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004C-6BD9-4F04-8784-9F7E2DDB7403}" type="datetime1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8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1385-AF19-424E-9627-643B3710D97D}" type="datetime1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4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F111-E2E1-4849-A7B9-464E19300F77}" type="datetime1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www.icalliances.org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1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29A042-C1A0-4D5B-9D19-51340C30C18D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251-64BC-4E82-B98A-87259CBD60F3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F3E-30BC-49BD-9B3D-8C9733CF27A0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1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b="0" i="0" u="non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7B5133-54F1-480C-8334-57748C5788D6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406" y="284571"/>
            <a:ext cx="2669106" cy="12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3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0" i="0" u="none" kern="1200" spc="-50" baseline="0">
          <a:solidFill>
            <a:srgbClr val="00629B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icalliances.org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2025 Longitudinal System Analysis and System </a:t>
            </a:r>
            <a:r>
              <a:rPr lang="en-US" sz="5400"/>
              <a:t>Performance Measures</a:t>
            </a:r>
            <a:br>
              <a:rPr lang="en-US" sz="6000" dirty="0"/>
            </a:br>
            <a:r>
              <a:rPr lang="en-US" sz="4400">
                <a:ea typeface="Calibri Light"/>
                <a:cs typeface="Calibri Light"/>
              </a:rPr>
              <a:t>Maine CoC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Presenter: Susie </a:t>
            </a:r>
            <a:r>
              <a:rPr lang="en-US" dirty="0" err="1">
                <a:solidFill>
                  <a:schemeClr val="tx1"/>
                </a:solidFill>
              </a:rPr>
              <a:t>MCCarragher</a:t>
            </a:r>
            <a:r>
              <a:rPr lang="en-US" dirty="0">
                <a:solidFill>
                  <a:schemeClr val="tx1"/>
                </a:solidFill>
              </a:rPr>
              <a:t>, system administrator </a:t>
            </a:r>
          </a:p>
        </p:txBody>
      </p:sp>
    </p:spTree>
    <p:extLst>
      <p:ext uri="{BB962C8B-B14F-4D97-AF65-F5344CB8AC3E}">
        <p14:creationId xmlns:p14="http://schemas.microsoft.com/office/powerpoint/2010/main" val="1071905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Measure 1: </a:t>
            </a:r>
            <a:br>
              <a:rPr lang="en-US" sz="4000" dirty="0"/>
            </a:br>
            <a:r>
              <a:rPr lang="en-US" sz="4000" dirty="0"/>
              <a:t>Length of Time Persons Remain Homeless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</a:t>
            </a:r>
            <a:r>
              <a:rPr lang="en-US" dirty="0">
                <a:solidFill>
                  <a:schemeClr val="tx1"/>
                </a:solidFill>
              </a:rPr>
              <a:t> Reduction in the average and median length of time persons remain homeless from one year to the next. </a:t>
            </a:r>
          </a:p>
          <a:p>
            <a:r>
              <a:rPr lang="en-US" dirty="0">
                <a:solidFill>
                  <a:schemeClr val="tx1"/>
                </a:solidFill>
              </a:rPr>
              <a:t>Universe:</a:t>
            </a:r>
          </a:p>
          <a:p>
            <a:pPr marL="383540" lvl="1"/>
            <a:r>
              <a:rPr lang="en-US" dirty="0">
                <a:solidFill>
                  <a:schemeClr val="tx1"/>
                </a:solidFill>
              </a:rPr>
              <a:t>Metric 1.1a: People in ES and SH during the reporting period who exited during or remained beyond the reporting period.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/>
            <a:r>
              <a:rPr lang="en-US" dirty="0">
                <a:solidFill>
                  <a:schemeClr val="tx1"/>
                </a:solidFill>
              </a:rPr>
              <a:t>Metric 1.2a: People in ES, SH, and TH during the reporting period who exited during or remained beyond the reporting period.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Metric 1.1b and 1.2b include PH projects</a:t>
            </a:r>
          </a:p>
          <a:p>
            <a:r>
              <a:rPr lang="en-US" dirty="0">
                <a:solidFill>
                  <a:schemeClr val="tx1"/>
                </a:solidFill>
              </a:rPr>
              <a:t>Measures: Average and Median length of time that persons are homeless.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Metric 1.1: Change in the average and median length of time persons are homeless in ES and SH projects.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Metric 1.2: Change in the average and median length of time persons are homeless in ES, SH, and TH projects.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49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1.2a – ES, SH, &amp; TH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662011"/>
              </p:ext>
            </p:extLst>
          </p:nvPr>
        </p:nvGraphicFramePr>
        <p:xfrm>
          <a:off x="1096963" y="1737360"/>
          <a:ext cx="10058400" cy="4612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9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1.2b – ES, SH, TH, &amp; PH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151046"/>
              </p:ext>
            </p:extLst>
          </p:nvPr>
        </p:nvGraphicFramePr>
        <p:xfrm>
          <a:off x="1096963" y="1737360"/>
          <a:ext cx="10058400" cy="4612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02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Measure 2: </a:t>
            </a:r>
            <a:br>
              <a:rPr lang="en-US" sz="2800" dirty="0"/>
            </a:br>
            <a:r>
              <a:rPr lang="en-US" sz="2800" dirty="0"/>
              <a:t>The Extent to which Persons who Exit Homelessness to </a:t>
            </a:r>
            <a:br>
              <a:rPr lang="en-US" sz="2800" dirty="0"/>
            </a:br>
            <a:r>
              <a:rPr lang="en-US" sz="2800" dirty="0"/>
              <a:t>Permanent Housing Destinations Return to 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 </a:t>
            </a:r>
            <a:r>
              <a:rPr lang="en-US" dirty="0">
                <a:solidFill>
                  <a:schemeClr val="tx1"/>
                </a:solidFill>
              </a:rPr>
              <a:t>Reduction in the percentage of people who return to homelessness.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Universe: Persons in SO, ES, TH, SH, and any PH project type who exited to permanent housing destinations during the </a:t>
            </a:r>
            <a:r>
              <a:rPr lang="en-US" u="sng" dirty="0">
                <a:solidFill>
                  <a:schemeClr val="tx1"/>
                </a:solidFill>
              </a:rPr>
              <a:t>2 years prior </a:t>
            </a:r>
            <a:r>
              <a:rPr lang="en-US" dirty="0">
                <a:solidFill>
                  <a:schemeClr val="tx1"/>
                </a:solidFill>
              </a:rPr>
              <a:t>to this reporting period.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Exited during 10/01/2022 – 09/30/2023</a:t>
            </a:r>
          </a:p>
          <a:p>
            <a:r>
              <a:rPr lang="en-US" dirty="0">
                <a:solidFill>
                  <a:schemeClr val="tx1"/>
                </a:solidFill>
              </a:rPr>
              <a:t>Measures: The percentage of people who exited to permanent housing destinations, and then returned to homelessness within less than 6 months, 6-12 months, and 13-24 months.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28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Metric 2 – All Project Types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007078"/>
              </p:ext>
            </p:extLst>
          </p:nvPr>
        </p:nvGraphicFramePr>
        <p:xfrm>
          <a:off x="1096963" y="1737361"/>
          <a:ext cx="10058400" cy="461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09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Measure 3: </a:t>
            </a:r>
            <a:br>
              <a:rPr lang="en-US" sz="4000" dirty="0"/>
            </a:br>
            <a:r>
              <a:rPr lang="en-US" sz="4000" dirty="0"/>
              <a:t>Number of Homeless Persons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 </a:t>
            </a:r>
            <a:r>
              <a:rPr lang="en-US" dirty="0">
                <a:solidFill>
                  <a:schemeClr val="tx1"/>
                </a:solidFill>
              </a:rPr>
              <a:t>Reduction in the number of persons who are homeless.</a:t>
            </a:r>
          </a:p>
          <a:p>
            <a:r>
              <a:rPr lang="en-US" dirty="0">
                <a:solidFill>
                  <a:schemeClr val="tx1"/>
                </a:solidFill>
              </a:rPr>
              <a:t>Universe: </a:t>
            </a:r>
          </a:p>
          <a:p>
            <a:pPr marL="383540" lvl="1"/>
            <a:r>
              <a:rPr lang="en-US" sz="2000" dirty="0">
                <a:solidFill>
                  <a:schemeClr val="tx1"/>
                </a:solidFill>
              </a:rPr>
              <a:t>Metric 3.1 Change in PIT Counts: Persons counted as sheltered and unsheltered in the PIT count conducted during the reporting period.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Metric 3.2 Change in Annual Counts: Persons in ES, SH, and TH project types during the reporting period.</a:t>
            </a:r>
          </a:p>
          <a:p>
            <a:r>
              <a:rPr lang="en-US" dirty="0">
                <a:solidFill>
                  <a:schemeClr val="tx1"/>
                </a:solidFill>
              </a:rPr>
              <a:t>Measures: Number of people who were homeless on the night of the PIT or during the reporting period as per HMIS enrollments in ES, SH, and TH projects.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70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Metric 3.1- </a:t>
            </a:r>
            <a:r>
              <a:rPr lang="en-US" sz="4400"/>
              <a:t>PIT Count Homeless</a:t>
            </a:r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93997"/>
              </p:ext>
            </p:extLst>
          </p:nvPr>
        </p:nvGraphicFramePr>
        <p:xfrm>
          <a:off x="1096963" y="1737361"/>
          <a:ext cx="10058400" cy="461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93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71DF-3583-95E9-4169-5655D9B48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Metric 3.2- Annual Count Homeless​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9809FBC-99AF-F3DB-9D5E-9BDE83CD1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37570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20FF0-CCDB-85C7-A38C-11170944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4D0AC-081B-00AA-6C08-62E9D76F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E5448-3E45-A18A-32EA-8BB75DBF1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38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Measure 4: </a:t>
            </a:r>
            <a:br>
              <a:rPr lang="en-US" sz="3200" dirty="0"/>
            </a:br>
            <a:r>
              <a:rPr lang="en-US" sz="3200" dirty="0"/>
              <a:t>Employment and Income Growth for Homeless </a:t>
            </a:r>
            <a:br>
              <a:rPr lang="en-US" sz="3200" dirty="0"/>
            </a:br>
            <a:r>
              <a:rPr lang="en-US" sz="3200" dirty="0"/>
              <a:t>Persons in CoC Program-funded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700" b="1" dirty="0">
                <a:solidFill>
                  <a:schemeClr val="tx1"/>
                </a:solidFill>
              </a:rPr>
              <a:t>Desired Outcome: </a:t>
            </a:r>
            <a:r>
              <a:rPr lang="en-US" sz="1700" dirty="0">
                <a:solidFill>
                  <a:schemeClr val="tx1"/>
                </a:solidFill>
              </a:rPr>
              <a:t>Increase in the percent of adults who gain or increase employment or non-employment cash income over time.</a:t>
            </a:r>
          </a:p>
          <a:p>
            <a:r>
              <a:rPr lang="en-US" sz="1700" dirty="0">
                <a:solidFill>
                  <a:schemeClr val="tx1"/>
                </a:solidFill>
              </a:rPr>
              <a:t>Universe: Adults in CoC Program-funded project types who…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4.1, 4.2, and 4.3: have been in HMIS for at least a year and are still in the system at the end of the reporting period (system stayers).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4.4, 4.5, and 4.6: have exited during the reporting period (system leavers). </a:t>
            </a:r>
          </a:p>
          <a:p>
            <a:r>
              <a:rPr lang="en-US" sz="1700" dirty="0">
                <a:solidFill>
                  <a:schemeClr val="tx1"/>
                </a:solidFill>
              </a:rPr>
              <a:t>Measures: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4.1: Change in earned income for adult system stayers during the reporting period.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4.2: Change in non-employment cash income for adult system stayers during the reporting period.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4.3: Change in total income for adult system stayers during the reporting period.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4.4: Change in earned income for adult system leavers.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4.5: Change in non-employment cash income for adult system leavers. </a:t>
            </a:r>
          </a:p>
          <a:p>
            <a:pPr lvl="1"/>
            <a:r>
              <a:rPr lang="en-US" sz="1700" dirty="0">
                <a:solidFill>
                  <a:schemeClr val="tx1"/>
                </a:solidFill>
              </a:rPr>
              <a:t>Metric 4.6: Change in total income for adult system leavers. </a:t>
            </a:r>
          </a:p>
          <a:p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42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C6055-7A08-6508-1A07-7F563E41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4.1, 4.2, 4.3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46C5BAC-C124-FF8E-D397-9CAADD9EC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25103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5DD06-E7AC-1E76-5989-CFF85E4C7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E4F5E-2B5A-662D-4F17-4F8D7E36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5E4C-FD76-8F51-8D0A-1FD6BC81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5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80E7-EADC-6568-5DF9-417F9627E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Acronyms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18E3F-0A11-09D4-5C31-81D5D54B0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ES: Emergency Shelter (includes both ES types)</a:t>
            </a:r>
            <a:endParaRPr lang="en-US"/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ES-EE: Emergency Shelter Entry-Exit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ES-</a:t>
            </a:r>
            <a:r>
              <a:rPr lang="en-US" dirty="0" err="1">
                <a:solidFill>
                  <a:schemeClr val="tx1"/>
                </a:solidFill>
              </a:rPr>
              <a:t>NbN</a:t>
            </a:r>
            <a:r>
              <a:rPr lang="en-US" dirty="0">
                <a:solidFill>
                  <a:schemeClr val="tx1"/>
                </a:solidFill>
              </a:rPr>
              <a:t>: Emergency Shelter Night by Night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SH: Safe Haven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TH: Transitional Housing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SO: Street Outreach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PH: Permanent Housing (including Permanent Supportive Housing (PSH), Other Permanent Housing (OPH), and Rapid Rehousing (RRH))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Universe: clients being reported on in the given measure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COC: Continuum of Care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SPMs: System Performance Measures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LSA: Longitudinal System Analysis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F4E3F-89AF-2ADE-7F69-E3C6FD7AD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D0E47-9327-78FD-93A3-A5A17CCB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138EA-B7AB-2003-26C1-7620A40AB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44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C6055-7A08-6508-1A07-7F563E41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Metric 4.4, 4.5, 4.6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46C5BAC-C124-FF8E-D397-9CAADD9EC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986490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5DD06-E7AC-1E76-5989-CFF85E4C7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E4F5E-2B5A-662D-4F17-4F8D7E36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5E4C-FD76-8F51-8D0A-1FD6BC81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08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Measure 5: </a:t>
            </a:r>
            <a:br>
              <a:rPr lang="en-US" sz="3200" dirty="0"/>
            </a:br>
            <a:r>
              <a:rPr lang="en-US" sz="3200" dirty="0"/>
              <a:t>Number of Persons who Became Homeless for the First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</a:t>
            </a:r>
            <a:r>
              <a:rPr lang="en-US" dirty="0">
                <a:solidFill>
                  <a:schemeClr val="tx1"/>
                </a:solidFill>
              </a:rPr>
              <a:t> Reduction in the number of persons who become homeless for the first time.</a:t>
            </a:r>
          </a:p>
          <a:p>
            <a:r>
              <a:rPr lang="en-US" dirty="0">
                <a:solidFill>
                  <a:schemeClr val="tx1"/>
                </a:solidFill>
              </a:rPr>
              <a:t>Universe: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Metric 5.1: Person with entries into ES, SH, or TH during the reporting period.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Metric 5.2: Person with entries into ES, SH, TH, or PH during the reporting period.</a:t>
            </a:r>
          </a:p>
          <a:p>
            <a:r>
              <a:rPr lang="en-US" dirty="0">
                <a:solidFill>
                  <a:schemeClr val="tx1"/>
                </a:solidFill>
              </a:rPr>
              <a:t>Measures: Number of persons experiencing homelessness for the first time.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  <a:effectLst/>
              </a:rPr>
              <a:t>Metric 5.1 - Change in the number of persons entering ES, SH, and TH projects with no prior enrollments in HMIS.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  <a:effectLst/>
              </a:rPr>
              <a:t>Metric 5.2 - Change in the number of persons entering ES, SH, TH, and PH projects with no prior enrollments in HMIS.</a:t>
            </a:r>
            <a:br>
              <a:rPr lang="en-US" sz="2000" dirty="0">
                <a:solidFill>
                  <a:schemeClr val="tx1"/>
                </a:solidFill>
              </a:rPr>
            </a:br>
            <a:endParaRPr lang="en-US" sz="2000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56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Metric 5.2 – ES, SH, TH, PH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C0670E81-4DCE-C494-4ECD-6A9A0E8AC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37017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2086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Measure 7a: </a:t>
            </a:r>
            <a:br>
              <a:rPr lang="en-US" sz="3200" dirty="0"/>
            </a:br>
            <a:r>
              <a:rPr lang="en-US" sz="3200" dirty="0"/>
              <a:t>Successful Placement from Street Outreach to </a:t>
            </a:r>
            <a:br>
              <a:rPr lang="en-US" sz="3200" dirty="0"/>
            </a:br>
            <a:r>
              <a:rPr lang="en-US" sz="3200" dirty="0"/>
              <a:t>Sheltered Situations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 </a:t>
            </a:r>
            <a:r>
              <a:rPr lang="en-US" dirty="0">
                <a:solidFill>
                  <a:schemeClr val="tx1"/>
                </a:solidFill>
              </a:rPr>
              <a:t>Increase in the percentage of persons who exit to an ES, SH, TH, some temporary destinations, or permanent housing destination.</a:t>
            </a:r>
          </a:p>
          <a:p>
            <a:r>
              <a:rPr lang="en-US" dirty="0">
                <a:solidFill>
                  <a:schemeClr val="tx1"/>
                </a:solidFill>
              </a:rPr>
              <a:t>Universe: Persons who exited Street Outreach during the reporting period. </a:t>
            </a:r>
          </a:p>
          <a:p>
            <a:r>
              <a:rPr lang="en-US" dirty="0">
                <a:solidFill>
                  <a:schemeClr val="tx1"/>
                </a:solidFill>
              </a:rPr>
              <a:t>Measures: Exits to permanent housing destinations, temporary housing destinations, or to some institution destinations.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Most anywhere that is sheltered is considered a positive destination, as the person is no longer living in a place that is not meant for human habitation.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86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Metric 7a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5BA969E-908D-9915-03E6-22651625D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5663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360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Measure 7b: </a:t>
            </a:r>
            <a:br>
              <a:rPr lang="en-US" sz="3200" dirty="0"/>
            </a:br>
            <a:r>
              <a:rPr lang="en-US" sz="3200" dirty="0"/>
              <a:t>Successful Placement in or Retention of Permanent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Desired Outcome: </a:t>
            </a:r>
            <a:r>
              <a:rPr lang="en-US" dirty="0">
                <a:solidFill>
                  <a:schemeClr val="tx1"/>
                </a:solidFill>
              </a:rPr>
              <a:t>Increase in the percentage of persons who exit to or retain permanent housing.</a:t>
            </a:r>
          </a:p>
          <a:p>
            <a:r>
              <a:rPr lang="en-US" dirty="0">
                <a:solidFill>
                  <a:schemeClr val="tx1"/>
                </a:solidFill>
              </a:rPr>
              <a:t>Universe: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Metric 7b.1: Persons in ES, SH, TH, and RRH projects who exited during the reporting period.</a:t>
            </a:r>
          </a:p>
          <a:p>
            <a:pPr marL="383540" lvl="1"/>
            <a:r>
              <a:rPr lang="en-US" sz="2000" dirty="0">
                <a:solidFill>
                  <a:schemeClr val="tx1"/>
                </a:solidFill>
              </a:rPr>
              <a:t>Metric 7b.2: Persons in all PH project types (except RRH) who exited or remained in permanent housing during the reporting period.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US" dirty="0">
                <a:solidFill>
                  <a:schemeClr val="tx1"/>
                </a:solidFill>
              </a:rPr>
              <a:t>Measures: Exits to permanent housing destinations or retention of </a:t>
            </a:r>
            <a:r>
              <a:rPr lang="en-US">
                <a:solidFill>
                  <a:schemeClr val="tx1"/>
                </a:solidFill>
              </a:rPr>
              <a:t>permanent housing.</a:t>
            </a:r>
            <a:endParaRPr lang="en-US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80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Metric 7b.1 – ES, SH, TH, &amp; RRH exits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5BA969E-908D-9915-03E6-22651625D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512409"/>
              </p:ext>
            </p:extLst>
          </p:nvPr>
        </p:nvGraphicFramePr>
        <p:xfrm>
          <a:off x="1096963" y="1715921"/>
          <a:ext cx="10058400" cy="4052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7553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363896"/>
            <a:ext cx="9556860" cy="1475537"/>
          </a:xfrm>
        </p:spPr>
        <p:txBody>
          <a:bodyPr>
            <a:normAutofit/>
          </a:bodyPr>
          <a:lstStyle/>
          <a:p>
            <a:r>
              <a:rPr lang="en-US" sz="4000" dirty="0"/>
              <a:t>Metric 7b.2 – Exit/Retention of OPH, PSH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5BA969E-908D-9915-03E6-22651625D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433858"/>
              </p:ext>
            </p:extLst>
          </p:nvPr>
        </p:nvGraphicFramePr>
        <p:xfrm>
          <a:off x="1096963" y="1715921"/>
          <a:ext cx="10058400" cy="4052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6983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960D-3EB6-337B-27E0-9058192CC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92261-A6AD-FE6E-19D9-31242EC2C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Email: </a:t>
            </a:r>
            <a:r>
              <a:rPr lang="en-US" dirty="0">
                <a:hlinkClick r:id="rId3"/>
              </a:rPr>
              <a:t>support@icalliances.org</a:t>
            </a:r>
            <a:r>
              <a:rPr lang="en-US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12CFB-B5E9-5B8F-E05D-C221803A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EB0EC-9285-EFB0-BDDC-12980202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2BD1F-6713-AD5F-FCDB-FB6D7BA7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9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B1F5802-20F4-9289-5758-DE934EA915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Longitudinal System Analysis (LSA)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E301C-3433-020D-3424-DAA4060F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C8E93-F464-3AB7-856B-82BBBD9C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1E9ED-8BB4-4203-846A-FD2FF109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9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0B429-671D-DA99-7C84-467F49AD9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‘What’ and the ‘Why’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69392-324B-69C0-FACE-2688A041F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 The Longitudinal Systems Analysis (LSA) report provides HUD and Continuums of Care (CoCs) with critical information about how people experiencing homelessness use their system of care.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Due yearly to HUD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Reporting from 10/01/2024 to 09/30/2025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 Reports on all data in the HMIS system for ES, TH, SH, RRH, OPH, and PSH projects.</a:t>
            </a:r>
          </a:p>
          <a:p>
            <a:pPr marL="383540"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Does not include data from DVIMS or non-participating projects.</a:t>
            </a:r>
            <a:endParaRPr lang="en-US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Does not include street outreach projects. </a:t>
            </a:r>
            <a:endParaRPr lang="en-US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Focus on viewing HMIS as a coordinated system of assistance.</a:t>
            </a:r>
            <a:endParaRPr lang="en-US" sz="18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201168" lvl="1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BDD53-7EF4-7521-2F0E-3C1720AAC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EB15C-65AA-F79A-6E78-84A35835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CDB36-B740-F367-F25F-29CE468D1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7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51D5-64B9-0761-EE89-D5F9C442B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LSA Overview (Stella P)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AFB75C-9119-720D-65BA-6B9C09C70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9997440" cy="73628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From 10/01/2024 though 09/30/2025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AEE52-2498-8803-D9F3-AF3188D7C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00520" y="2582334"/>
            <a:ext cx="9294199" cy="337820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7,393 people served in the homeless system in 5,848 households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182 days on average homeless (based on 5,000 households) 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30% Exited to Permanent Destinations (based on 3,022 households) 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/>
            <a:r>
              <a:rPr lang="en-US" dirty="0">
                <a:solidFill>
                  <a:schemeClr val="tx1"/>
                </a:solidFill>
              </a:rPr>
              <a:t>26% Adult Only Households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/>
            <a:r>
              <a:rPr lang="en-US" dirty="0">
                <a:solidFill>
                  <a:schemeClr val="tx1"/>
                </a:solidFill>
              </a:rPr>
              <a:t>72% Adult &amp; Child Households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/>
            <a:r>
              <a:rPr lang="en-US" dirty="0">
                <a:solidFill>
                  <a:schemeClr val="tx1"/>
                </a:solidFill>
                <a:ea typeface="Calibri" panose="020F0502020204030204"/>
                <a:cs typeface="Calibri" panose="020F0502020204030204"/>
              </a:rPr>
              <a:t>35% Child Only Households 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8% of households that exited during the first six months of the report period returned to homelessness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10/01/2024 through 3/31/2025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2EBEB-EF9E-98AC-B1AF-92B557DD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62245-2597-8E8A-B658-37C974E8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0E904-9B60-D912-2D69-74D151E3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5</a:t>
            </a:fld>
            <a:endParaRPr lang="en-US"/>
          </a:p>
        </p:txBody>
      </p:sp>
      <p:pic>
        <p:nvPicPr>
          <p:cNvPr id="13" name="Graphic 12" descr="Users with solid fill">
            <a:extLst>
              <a:ext uri="{FF2B5EF4-FFF2-40B4-BE49-F238E27FC236}">
                <a16:creationId xmlns:a16="http://schemas.microsoft.com/office/drawing/2014/main" id="{C5BC179A-32FD-A39C-1F8F-83DADB41A7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7280" y="2469412"/>
            <a:ext cx="612173" cy="612173"/>
          </a:xfrm>
          <a:prstGeom prst="rect">
            <a:avLst/>
          </a:prstGeom>
        </p:spPr>
      </p:pic>
      <p:pic>
        <p:nvPicPr>
          <p:cNvPr id="15" name="Graphic 14" descr="Daily calendar with solid fill">
            <a:extLst>
              <a:ext uri="{FF2B5EF4-FFF2-40B4-BE49-F238E27FC236}">
                <a16:creationId xmlns:a16="http://schemas.microsoft.com/office/drawing/2014/main" id="{5F6A189C-0362-ED7F-C1CD-95BEEFE3CE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7280" y="2937315"/>
            <a:ext cx="612173" cy="612173"/>
          </a:xfrm>
          <a:prstGeom prst="rect">
            <a:avLst/>
          </a:prstGeom>
        </p:spPr>
      </p:pic>
      <p:pic>
        <p:nvPicPr>
          <p:cNvPr id="17" name="Graphic 16" descr="Arrow Right with solid fill">
            <a:extLst>
              <a:ext uri="{FF2B5EF4-FFF2-40B4-BE49-F238E27FC236}">
                <a16:creationId xmlns:a16="http://schemas.microsoft.com/office/drawing/2014/main" id="{59A60D7A-1E0F-2AF9-1EB9-854C21B13D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7280" y="3353174"/>
            <a:ext cx="612173" cy="612173"/>
          </a:xfrm>
          <a:prstGeom prst="rect">
            <a:avLst/>
          </a:prstGeom>
        </p:spPr>
      </p:pic>
      <p:pic>
        <p:nvPicPr>
          <p:cNvPr id="19" name="Graphic 18" descr="Refresh outline">
            <a:extLst>
              <a:ext uri="{FF2B5EF4-FFF2-40B4-BE49-F238E27FC236}">
                <a16:creationId xmlns:a16="http://schemas.microsoft.com/office/drawing/2014/main" id="{3DFC4EEE-FCA6-4A98-7C0F-CF41083D1D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1097279" y="4932231"/>
            <a:ext cx="612173" cy="61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535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155C2-F954-6442-A89F-79D5901C8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LSA Pathways (Stella P)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FA8019C-333E-B40D-1876-A8863D2A8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9997440" cy="73628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Pathways are a combination of project types (ES, SH, TH, RRH, OPH, and PSH) that a household is enrolled in during the reporting period.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2F6C9FD-5CEB-635A-D04B-1C0EB182D8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Most Used Pathways:</a:t>
            </a:r>
          </a:p>
          <a:p>
            <a:pPr marL="200660" lvl="1" indent="0">
              <a:buNone/>
            </a:pPr>
            <a:r>
              <a:rPr lang="en-US" dirty="0">
                <a:solidFill>
                  <a:schemeClr val="tx1"/>
                </a:solidFill>
              </a:rPr>
              <a:t>(percentage of the 5,000 households enrolled) 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ES/SH Only: 62% 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RRH Only: 9%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ES/SH + RRH and PSH Only: 5%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ES/SH + PSH: 4%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TH Only and ES/SH + TH: 3%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ea typeface="Calibri"/>
              <a:cs typeface="Calibri"/>
            </a:endParaRPr>
          </a:p>
          <a:p>
            <a:pPr marL="544068" lvl="1" indent="-342900">
              <a:buFont typeface="+mj-lt"/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AC9BA2-4756-D618-2954-2ADC4887897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Most Successful Pathways </a:t>
            </a:r>
          </a:p>
          <a:p>
            <a:pPr marL="201168" lvl="1" indent="0">
              <a:buNone/>
            </a:pPr>
            <a:r>
              <a:rPr lang="en-US" dirty="0">
                <a:solidFill>
                  <a:schemeClr val="tx1"/>
                </a:solidFill>
              </a:rPr>
              <a:t>(percentage of exits to permanent housing) </a:t>
            </a:r>
          </a:p>
          <a:p>
            <a:pPr marL="457200" indent="-457200">
              <a:buAutoNum type="arabicPeriod"/>
            </a:pPr>
            <a:r>
              <a:rPr lang="en-US" sz="2100" dirty="0">
                <a:solidFill>
                  <a:schemeClr val="tx1"/>
                </a:solidFill>
                <a:ea typeface="Calibri"/>
                <a:cs typeface="Calibri"/>
              </a:rPr>
              <a:t>RRH Only: 73% (of 210 households) </a:t>
            </a:r>
          </a:p>
          <a:p>
            <a:pPr marL="457200" indent="-457200">
              <a:buAutoNum type="arabicPeriod"/>
            </a:pPr>
            <a:r>
              <a:rPr lang="en-US" sz="2100" dirty="0">
                <a:solidFill>
                  <a:schemeClr val="tx1"/>
                </a:solidFill>
                <a:ea typeface="Calibri"/>
                <a:cs typeface="Calibri"/>
              </a:rPr>
              <a:t>ES/SH + RRH: 65% (of 137 households) 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TH Only: 58% (of 62 households) 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ES/SH + TH: 54% (of 59 households) 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PSH Only: 30% (of 152 households) </a:t>
            </a:r>
          </a:p>
          <a:p>
            <a:pPr marL="457200" indent="-457200">
              <a:buAutoNum type="arabicPeriod"/>
            </a:pPr>
            <a:r>
              <a:rPr lang="en-US" sz="2100" dirty="0">
                <a:solidFill>
                  <a:schemeClr val="tx1"/>
                </a:solidFill>
                <a:ea typeface="Calibri"/>
                <a:cs typeface="Calibri"/>
              </a:rPr>
              <a:t>ES/SH Only: 23% (of 2,301 households) 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ea typeface="Calibri"/>
                <a:cs typeface="Calibri"/>
              </a:rPr>
              <a:t>ES/SH + PSH: 6% (of 53 households) </a:t>
            </a:r>
          </a:p>
          <a:p>
            <a:pPr marL="457200" indent="-457200">
              <a:buFont typeface="Calibri Light" panose="020F0302020204030204"/>
              <a:buAutoNum type="arabicPeriod"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AA49-7CA2-D611-4F82-1D0F955A8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91F56-34FE-7622-AB94-EABF2ACE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988A6-F8AA-4FD8-E9BC-C69FFBF08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7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D2BFADE-96C0-43D3-8BA8-9D3AAC6396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System Performance Measures (SPMs)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F5418-B068-1E38-0677-FAE91B60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34C1F-04F6-5648-5371-0B60C58FF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725A8-8DED-2DD8-338F-5E10CAAE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92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‘What’ and the ‘Why’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48589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The System Performance Measures (SPMs) report on 7 system-level measures to help communities understand how their HMIS system functions.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Due yearly to HUD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Reporting from 10/01/2024 to 09/30/2025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Reports on all data in the HMIS system for ES, SO, TH, SH, and PH projects.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Does not include data from DVIMS or non-participating projects.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CoCs are charged with designing a local ‘system’ to assist people experiencing homelessness.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Requires viewing the local homeless response as an integrated system of homeless assistance.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SPMs ensure a common understanding of system intent and goals.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Focus on measuring the cumulative and collective impact of programs.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Identify areas for improvement.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Fosters accountability to the community for how well the entire system prevents and ends homelessness for community members.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20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0BBB-E335-15B8-CAAE-D0AFAC59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SPMs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7197-C0CB-2F91-1397-F53EC571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Measure 1: </a:t>
            </a:r>
            <a:r>
              <a:rPr lang="en-US" dirty="0">
                <a:solidFill>
                  <a:schemeClr val="tx1"/>
                </a:solidFill>
              </a:rPr>
              <a:t>Length of Time Persons Remain Homeless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2: </a:t>
            </a:r>
            <a:r>
              <a:rPr lang="en-US" dirty="0">
                <a:solidFill>
                  <a:schemeClr val="tx1"/>
                </a:solidFill>
              </a:rPr>
              <a:t>The Extent to which Persons who Exit Homelessness to Permanent Housing Destinations Return to Homelessness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3: </a:t>
            </a:r>
            <a:r>
              <a:rPr lang="en-US" dirty="0">
                <a:solidFill>
                  <a:schemeClr val="tx1"/>
                </a:solidFill>
              </a:rPr>
              <a:t>Number of Homeless Persons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4: </a:t>
            </a:r>
            <a:r>
              <a:rPr lang="en-US" dirty="0">
                <a:solidFill>
                  <a:schemeClr val="tx1"/>
                </a:solidFill>
              </a:rPr>
              <a:t>Employment and Income Growth for Homeless Persons in CoC Program-funded Projects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5: </a:t>
            </a:r>
            <a:r>
              <a:rPr lang="en-US" dirty="0">
                <a:solidFill>
                  <a:schemeClr val="tx1"/>
                </a:solidFill>
              </a:rPr>
              <a:t>Number of Persons who Become Homeless for the First Time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6: </a:t>
            </a:r>
            <a:r>
              <a:rPr lang="en-US" i="1" dirty="0">
                <a:solidFill>
                  <a:schemeClr val="tx1"/>
                </a:solidFill>
              </a:rPr>
              <a:t>only for COCs given permission by HUD to serve category 3 of HUD’s Homeless Definition</a:t>
            </a:r>
          </a:p>
          <a:p>
            <a:r>
              <a:rPr lang="en-US" b="1" dirty="0">
                <a:solidFill>
                  <a:schemeClr val="tx1"/>
                </a:solidFill>
              </a:rPr>
              <a:t>Measure 7: </a:t>
            </a:r>
            <a:r>
              <a:rPr lang="en-US" dirty="0">
                <a:solidFill>
                  <a:schemeClr val="tx1"/>
                </a:solidFill>
              </a:rPr>
              <a:t>Successful Placement from Street Outreach and Successful Placement in or Retention of Permanent Housing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3F57-DB8F-B9A6-30DB-6BEDF8F0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1794-035B-76A6-96EA-909E132E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19EC4-A879-AF6B-78A7-A932F15C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1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2017 Point-in-Time Iowa Balance of State&amp;quot;&quot;/&gt;&lt;property id=&quot;20307&quot; value=&quot;256&quot;/&gt;&lt;/object&gt;&lt;object type=&quot;3&quot; unique_id=&quot;10013&quot;&gt;&lt;property id=&quot;20148&quot; value=&quot;5&quot;/&gt;&lt;property id=&quot;20300&quot; value=&quot;Slide 4 - &amp;quot;BOS Point-in-Time Totals&amp;quot;&quot;/&gt;&lt;property id=&quot;20307&quot; value=&quot;257&quot;/&gt;&lt;/object&gt;&lt;object type=&quot;3&quot; unique_id=&quot;12758&quot;&gt;&lt;property id=&quot;20148&quot; value=&quot;5&quot;/&gt;&lt;property id=&quot;20300&quot; value=&quot;Slide 17 - &amp;quot;BOS Veteran Population Totals&amp;quot;&quot;/&gt;&lt;property id=&quot;20307&quot; value=&quot;259&quot;/&gt;&lt;/object&gt;&lt;object type=&quot;3&quot; unique_id=&quot;12801&quot;&gt;&lt;property id=&quot;20148&quot; value=&quot;5&quot;/&gt;&lt;property id=&quot;20300&quot; value=&quot;Slide 5 - &amp;quot;BOS Permanent Housing Totals&amp;quot;&quot;/&gt;&lt;property id=&quot;20307&quot; value=&quot;260&quot;/&gt;&lt;/object&gt;&lt;object type=&quot;3&quot; unique_id=&quot;12873&quot;&gt;&lt;property id=&quot;20148&quot; value=&quot;5&quot;/&gt;&lt;property id=&quot;20300&quot; value=&quot;Slide 16 - &amp;quot;BOS HMIS Bed Coverage&amp;quot;&quot;/&gt;&lt;property id=&quot;20307&quot; value=&quot;261&quot;/&gt;&lt;/object&gt;&lt;object type=&quot;3&quot; unique_id=&quot;12906&quot;&gt;&lt;property id=&quot;20148&quot; value=&quot;5&quot;/&gt;&lt;property id=&quot;20300&quot; value=&quot;Slide 12 - &amp;quot;BOS Emergency Shelter Beds&amp;quot;&quot;/&gt;&lt;property id=&quot;20307&quot; value=&quot;262&quot;/&gt;&lt;/object&gt;&lt;object type=&quot;3&quot; unique_id=&quot;12970&quot;&gt;&lt;property id=&quot;20148&quot; value=&quot;5&quot;/&gt;&lt;property id=&quot;20300&quot; value=&quot;Slide 13 - &amp;quot;BOS Transitional Housing Beds&amp;quot;&quot;/&gt;&lt;property id=&quot;20307&quot; value=&quot;263&quot;/&gt;&lt;/object&gt;&lt;object type=&quot;3&quot; unique_id=&quot;13072&quot;&gt;&lt;property id=&quot;20148&quot; value=&quot;5&quot;/&gt;&lt;property id=&quot;20300&quot; value=&quot;Slide 14 - &amp;quot;BOS Permanent Housing Beds&amp;quot;&quot;/&gt;&lt;property id=&quot;20307&quot; value=&quot;264&quot;/&gt;&lt;/object&gt;&lt;object type=&quot;3&quot; unique_id=&quot;13172&quot;&gt;&lt;property id=&quot;20148&quot; value=&quot;5&quot;/&gt;&lt;property id=&quot;20300&quot; value=&quot;Slide 15 - &amp;quot;BOS Utilization Rates&amp;quot;&quot;/&gt;&lt;property id=&quot;20307&quot; value=&quot;265&quot;/&gt;&lt;/object&gt;&lt;object type=&quot;3&quot; unique_id=&quot;13336&quot;&gt;&lt;property id=&quot;20148&quot; value=&quot;5&quot;/&gt;&lt;property id=&quot;20300&quot; value=&quot;Slide 19 - &amp;quot;BOS Homeless Subpopulations&amp;quot;&quot;/&gt;&lt;property id=&quot;20307&quot; value=&quot;266&quot;/&gt;&lt;/object&gt;&lt;object type=&quot;3&quot; unique_id=&quot;13622&quot;&gt;&lt;property id=&quot;20148&quot; value=&quot;5&quot;/&gt;&lt;property id=&quot;20300&quot; value=&quot;Slide 20 - &amp;quot;BOS Subpopulation Comparison&amp;quot;&quot;/&gt;&lt;property id=&quot;20307&quot; value=&quot;268&quot;/&gt;&lt;/object&gt;&lt;object type=&quot;3&quot; unique_id=&quot;13818&quot;&gt;&lt;property id=&quot;20148&quot; value=&quot;5&quot;/&gt;&lt;property id=&quot;20300&quot; value=&quot;Slide 21 - &amp;quot;BOS Additional PIT Comparisons&amp;quot;&quot;/&gt;&lt;property id=&quot;20307&quot; value=&quot;269&quot;/&gt;&lt;/object&gt;&lt;object type=&quot;3&quot; unique_id=&quot;13932&quot;&gt;&lt;property id=&quot;20148&quot; value=&quot;5&quot;/&gt;&lt;property id=&quot;20300&quot; value=&quot;Slide 7 - &amp;quot;BOS Population Map&amp;quot;&quot;/&gt;&lt;property id=&quot;20307&quot; value=&quot;270&quot;/&gt;&lt;/object&gt;&lt;object type=&quot;3&quot; unique_id=&quot;13933&quot;&gt;&lt;property id=&quot;20148&quot; value=&quot;5&quot;/&gt;&lt;property id=&quot;20300&quot; value=&quot;Slide 8 - &amp;quot;Statewide Population Map&amp;quot;&quot;/&gt;&lt;property id=&quot;20307&quot; value=&quot;271&quot;/&gt;&lt;/object&gt;&lt;object type=&quot;3&quot; unique_id=&quot;13988&quot;&gt;&lt;property id=&quot;20148&quot; value=&quot;5&quot;/&gt;&lt;property id=&quot;20300&quot; value=&quot;Slide 3 - &amp;quot;All Iowa CoC Point-in-Time Totals&amp;quot;&quot;/&gt;&lt;property id=&quot;20307&quot; value=&quot;272&quot;/&gt;&lt;/object&gt;&lt;object type=&quot;3&quot; unique_id=&quot;14065&quot;&gt;&lt;property id=&quot;20148&quot; value=&quot;5&quot;/&gt;&lt;property id=&quot;20300&quot; value=&quot;Slide 6 - &amp;quot;BOS Housing/Shelter Comparison&amp;quot;&quot;/&gt;&lt;property id=&quot;20307&quot; value=&quot;273&quot;/&gt;&lt;/object&gt;&lt;object type=&quot;3&quot; unique_id=&quot;14441&quot;&gt;&lt;property id=&quot;20148&quot; value=&quot;5&quot;/&gt;&lt;property id=&quot;20300&quot; value=&quot;Slide 9 - &amp;quot;2016 BOS Street Count Coverage&amp;quot;&quot;/&gt;&lt;property id=&quot;20307&quot; value=&quot;275&quot;/&gt;&lt;/object&gt;&lt;object type=&quot;3&quot; unique_id=&quot;14522&quot;&gt;&lt;property id=&quot;20148&quot; value=&quot;5&quot;/&gt;&lt;property id=&quot;20300&quot; value=&quot;Slide 10 - &amp;quot;2017 BOS Street Count Coverage&amp;quot;&quot;/&gt;&lt;property id=&quot;20307&quot; value=&quot;276&quot;/&gt;&lt;/object&gt;&lt;object type=&quot;3&quot; unique_id=&quot;14734&quot;&gt;&lt;property id=&quot;20148&quot; value=&quot;5&quot;/&gt;&lt;property id=&quot;20300&quot; value=&quot;Slide 11 - &amp;quot;BOS Housing Inventory Changes&amp;quot;&quot;/&gt;&lt;property id=&quot;20307&quot; value=&quot;277&quot;/&gt;&lt;/object&gt;&lt;object type=&quot;3&quot; unique_id=&quot;15114&quot;&gt;&lt;property id=&quot;20148&quot; value=&quot;5&quot;/&gt;&lt;property id=&quot;20300&quot; value=&quot;Slide 18 - &amp;quot;BOS Youth Population Totals&amp;quot;&quot;/&gt;&lt;property id=&quot;20307&quot; value=&quot;278&quot;/&gt;&lt;/object&gt;&lt;object type=&quot;3&quot; unique_id=&quot;15210&quot;&gt;&lt;property id=&quot;20148&quot; value=&quot;5&quot;/&gt;&lt;property id=&quot;20300&quot; value=&quot;Slide 2 - &amp;quot;New for 2017&amp;quot;&quot;/&gt;&lt;property id=&quot;20307&quot; value=&quot;279&quot;/&gt;&lt;/object&gt;&lt;object type=&quot;3&quot; unique_id=&quot;15326&quot;&gt;&lt;property id=&quot;20148&quot; value=&quot;5&quot;/&gt;&lt;property id=&quot;20300&quot; value=&quot;Slide 22 - &amp;quot;Results Summary&amp;quot;&quot;/&gt;&lt;property id=&quot;20307&quot; value=&quot;280&quot;/&gt;&lt;/object&gt;&lt;object type=&quot;3&quot; unique_id=&quot;15327&quot;&gt;&lt;property id=&quot;20148&quot; value=&quot;5&quot;/&gt;&lt;property id=&quot;20300&quot; value=&quot;Slide 23 - &amp;quot;Take Aways/Action Items&amp;quot;&quot;/&gt;&lt;property id=&quot;20307&quot; value=&quot;281&quot;/&gt;&lt;/object&gt;&lt;object type=&quot;3&quot; unique_id=&quot;15446&quot;&gt;&lt;property id=&quot;20148&quot; value=&quot;5&quot;/&gt;&lt;property id=&quot;20300&quot; value=&quot;Slide 24 - &amp;quot;Questions?&amp;quot;&quot;/&gt;&lt;property id=&quot;20307&quot; value=&quot;282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etrospect">
  <a:themeElements>
    <a:clrScheme name="Custom 2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EC4"/>
      </a:accent1>
      <a:accent2>
        <a:srgbClr val="00629B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9E20B147A4C645AA952FD5888F48D7" ma:contentTypeVersion="7" ma:contentTypeDescription="Create a new document." ma:contentTypeScope="" ma:versionID="04e200cdd1ada89cc8e8602295497a2e">
  <xsd:schema xmlns:xsd="http://www.w3.org/2001/XMLSchema" xmlns:xs="http://www.w3.org/2001/XMLSchema" xmlns:p="http://schemas.microsoft.com/office/2006/metadata/properties" xmlns:ns2="953dde94-3e3c-4c76-8990-1b678f501c7a" targetNamespace="http://schemas.microsoft.com/office/2006/metadata/properties" ma:root="true" ma:fieldsID="41f496583876c3c25d96c94e589f79c9" ns2:_="">
    <xsd:import namespace="953dde94-3e3c-4c76-8990-1b678f501c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dde94-3e3c-4c76-8990-1b678f501c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74045E-6871-4F53-BD59-7CC8511918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AFF4B0-AE37-4FF2-83D8-DF47F782F1FE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953dde94-3e3c-4c76-8990-1b678f501c7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81019D1-177B-4181-A332-F2FD786434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dde94-3e3c-4c76-8990-1b678f501c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967</TotalTime>
  <Words>2131</Words>
  <Application>Microsoft Office PowerPoint</Application>
  <PresentationFormat>Widescreen</PresentationFormat>
  <Paragraphs>285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Retrospect</vt:lpstr>
      <vt:lpstr>2025 Longitudinal System Analysis and System Performance Measures Maine CoC</vt:lpstr>
      <vt:lpstr>Acronyms </vt:lpstr>
      <vt:lpstr>The Longitudinal System Analysis (LSA)</vt:lpstr>
      <vt:lpstr>The ‘What’ and the ‘Why’</vt:lpstr>
      <vt:lpstr>LSA Overview (Stella P)</vt:lpstr>
      <vt:lpstr>LSA Pathways (Stella P)</vt:lpstr>
      <vt:lpstr>The System Performance Measures (SPMs)</vt:lpstr>
      <vt:lpstr>The ‘What’ and the ‘Why’</vt:lpstr>
      <vt:lpstr>The SPMs Overview</vt:lpstr>
      <vt:lpstr>Measure 1:  Length of Time Persons Remain Homeless </vt:lpstr>
      <vt:lpstr>Metric 1.2a – ES, SH, &amp; TH</vt:lpstr>
      <vt:lpstr>Metric 1.2b – ES, SH, TH, &amp; PH</vt:lpstr>
      <vt:lpstr>Measure 2:  The Extent to which Persons who Exit Homelessness to  Permanent Housing Destinations Return to Homelessness</vt:lpstr>
      <vt:lpstr>Metric 2 – All Project Types</vt:lpstr>
      <vt:lpstr>Measure 3:  Number of Homeless Persons</vt:lpstr>
      <vt:lpstr>Metric 3.1- PIT Count Homeless</vt:lpstr>
      <vt:lpstr>Metric 3.2- Annual Count Homeless​</vt:lpstr>
      <vt:lpstr>Measure 4:  Employment and Income Growth for Homeless  Persons in CoC Program-funded Projects</vt:lpstr>
      <vt:lpstr>Metric 4.1, 4.2, 4.3</vt:lpstr>
      <vt:lpstr>Metric 4.4, 4.5, 4.6</vt:lpstr>
      <vt:lpstr>Measure 5:  Number of Persons who Became Homeless for the First Time</vt:lpstr>
      <vt:lpstr>Metric 5.2 – ES, SH, TH, PH</vt:lpstr>
      <vt:lpstr>Measure 7a:  Successful Placement from Street Outreach to  Sheltered Situations</vt:lpstr>
      <vt:lpstr>Metric 7a</vt:lpstr>
      <vt:lpstr>Measure 7b:  Successful Placement in or Retention of Permanent Housing</vt:lpstr>
      <vt:lpstr>Metric 7b.1 – ES, SH, TH, &amp; RRH exits</vt:lpstr>
      <vt:lpstr>Metric 7b.2 – Exit/Retention of OPH, PSH</vt:lpstr>
      <vt:lpstr>Questions? 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Kinnic Eagan</dc:creator>
  <cp:lastModifiedBy>Susie McCarragher</cp:lastModifiedBy>
  <cp:revision>273</cp:revision>
  <cp:lastPrinted>2023-05-18T16:16:50Z</cp:lastPrinted>
  <dcterms:created xsi:type="dcterms:W3CDTF">2015-06-24T22:27:06Z</dcterms:created>
  <dcterms:modified xsi:type="dcterms:W3CDTF">2026-04-22T13:32:59Z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0x010100BA9E20B147A4C645AA952FD5888F48D7</vt:lpwstr>
  </property>
  <property fmtid="{D5CDD505-2E9C-101B-9397-08002B2CF9AE}" pid="3" name="MediaServiceImageTags">
    <vt:lpwstr/>
  </property>
</Properties>
</file>